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68" r:id="rId1"/>
  </p:sldMasterIdLst>
  <p:notesMasterIdLst>
    <p:notesMasterId r:id="rId22"/>
  </p:notesMasterIdLst>
  <p:handoutMasterIdLst>
    <p:handoutMasterId r:id="rId23"/>
  </p:handoutMasterIdLst>
  <p:sldIdLst>
    <p:sldId id="256" r:id="rId2"/>
    <p:sldId id="307" r:id="rId3"/>
    <p:sldId id="322" r:id="rId4"/>
    <p:sldId id="312" r:id="rId5"/>
    <p:sldId id="313" r:id="rId6"/>
    <p:sldId id="314" r:id="rId7"/>
    <p:sldId id="315" r:id="rId8"/>
    <p:sldId id="323" r:id="rId9"/>
    <p:sldId id="324" r:id="rId10"/>
    <p:sldId id="332" r:id="rId11"/>
    <p:sldId id="325" r:id="rId12"/>
    <p:sldId id="326" r:id="rId13"/>
    <p:sldId id="316" r:id="rId14"/>
    <p:sldId id="327" r:id="rId15"/>
    <p:sldId id="331" r:id="rId16"/>
    <p:sldId id="328" r:id="rId17"/>
    <p:sldId id="318" r:id="rId18"/>
    <p:sldId id="330" r:id="rId19"/>
    <p:sldId id="329" r:id="rId20"/>
    <p:sldId id="321" r:id="rId21"/>
  </p:sldIdLst>
  <p:sldSz cx="9144000" cy="6858000" type="screen4x3"/>
  <p:notesSz cx="7315200" cy="96012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van Rheingold" initials="ER" lastIdx="5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A1CE"/>
    <a:srgbClr val="4F81BD"/>
    <a:srgbClr val="385D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48" d="100"/>
          <a:sy n="148" d="100"/>
        </p:scale>
        <p:origin x="-564" y="15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74" y="-8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9-28T12:30:06.376" idx="1">
    <p:pos x="4593" y="2049"/>
    <p:text>All of the discussion included here is from NCLC’s Practice of Consumer Law manual, and would need to be revised (or given permission to use from NCLC).</p:text>
    <p:extLst>
      <p:ext uri="{C676402C-5697-4E1C-873F-D02D1690AC5C}">
        <p15:threadingInfo xmlns:p15="http://schemas.microsoft.com/office/powerpoint/2012/main" timeZoneBias="24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9-28T13:23:22.113" idx="2">
    <p:pos x="3030" y="2694"/>
    <p:text>what example?</p:text>
    <p:extLst>
      <p:ext uri="{C676402C-5697-4E1C-873F-D02D1690AC5C}">
        <p15:threadingInfo xmlns:p15="http://schemas.microsoft.com/office/powerpoint/2012/main" timeZoneBias="24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 dirty="0"/>
              <a:t>Tax Initiative Backgrounder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 dirty="0"/>
              <a:t>8/12/14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E60ED2D-75B5-460C-B384-39FED9C7B5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9570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731521" y="4560570"/>
            <a:ext cx="5852159" cy="4320540"/>
          </a:xfrm>
          <a:prstGeom prst="rect">
            <a:avLst/>
          </a:prstGeom>
          <a:noFill/>
          <a:ln>
            <a:noFill/>
          </a:ln>
        </p:spPr>
        <p:txBody>
          <a:bodyPr lIns="96645" tIns="96645" rIns="96645" bIns="9664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7402381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731521" y="4560570"/>
            <a:ext cx="5852159" cy="4320540"/>
          </a:xfrm>
          <a:prstGeom prst="rect">
            <a:avLst/>
          </a:prstGeom>
          <a:noFill/>
          <a:ln>
            <a:noFill/>
          </a:ln>
        </p:spPr>
        <p:txBody>
          <a:bodyPr lIns="96645" tIns="96645" rIns="96645" bIns="96645" anchor="t" anchorCtr="0">
            <a:no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731521" y="4560570"/>
            <a:ext cx="5852159" cy="4320540"/>
          </a:xfrm>
          <a:prstGeom prst="rect">
            <a:avLst/>
          </a:prstGeom>
          <a:noFill/>
          <a:ln>
            <a:noFill/>
          </a:ln>
        </p:spPr>
        <p:txBody>
          <a:bodyPr lIns="96645" tIns="96645" rIns="96645" bIns="96645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642357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731521" y="4560570"/>
            <a:ext cx="5852159" cy="4320540"/>
          </a:xfrm>
          <a:prstGeom prst="rect">
            <a:avLst/>
          </a:prstGeom>
          <a:noFill/>
          <a:ln>
            <a:noFill/>
          </a:ln>
        </p:spPr>
        <p:txBody>
          <a:bodyPr lIns="96645" tIns="96645" rIns="96645" bIns="96645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642357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731521" y="4560570"/>
            <a:ext cx="5852159" cy="4320540"/>
          </a:xfrm>
          <a:prstGeom prst="rect">
            <a:avLst/>
          </a:prstGeom>
          <a:noFill/>
          <a:ln>
            <a:noFill/>
          </a:ln>
        </p:spPr>
        <p:txBody>
          <a:bodyPr lIns="96645" tIns="96645" rIns="96645" bIns="96645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642357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731521" y="4560570"/>
            <a:ext cx="5852159" cy="4320540"/>
          </a:xfrm>
          <a:prstGeom prst="rect">
            <a:avLst/>
          </a:prstGeom>
          <a:noFill/>
          <a:ln>
            <a:noFill/>
          </a:ln>
        </p:spPr>
        <p:txBody>
          <a:bodyPr lIns="96645" tIns="96645" rIns="96645" bIns="96645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67139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731521" y="4560570"/>
            <a:ext cx="5852159" cy="4320540"/>
          </a:xfrm>
          <a:prstGeom prst="rect">
            <a:avLst/>
          </a:prstGeom>
          <a:noFill/>
          <a:ln>
            <a:noFill/>
          </a:ln>
        </p:spPr>
        <p:txBody>
          <a:bodyPr lIns="96645" tIns="96645" rIns="96645" bIns="96645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67139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731521" y="4560570"/>
            <a:ext cx="5852159" cy="4320540"/>
          </a:xfrm>
          <a:prstGeom prst="rect">
            <a:avLst/>
          </a:prstGeom>
          <a:noFill/>
          <a:ln>
            <a:noFill/>
          </a:ln>
        </p:spPr>
        <p:txBody>
          <a:bodyPr lIns="96645" tIns="96645" rIns="96645" bIns="96645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67139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731521" y="4560570"/>
            <a:ext cx="5852159" cy="4320540"/>
          </a:xfrm>
          <a:prstGeom prst="rect">
            <a:avLst/>
          </a:prstGeom>
          <a:noFill/>
          <a:ln>
            <a:noFill/>
          </a:ln>
        </p:spPr>
        <p:txBody>
          <a:bodyPr lIns="96645" tIns="96645" rIns="96645" bIns="96645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67139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731521" y="4560570"/>
            <a:ext cx="5852159" cy="4320540"/>
          </a:xfrm>
          <a:prstGeom prst="rect">
            <a:avLst/>
          </a:prstGeom>
          <a:noFill/>
          <a:ln>
            <a:noFill/>
          </a:ln>
        </p:spPr>
        <p:txBody>
          <a:bodyPr lIns="96645" tIns="96645" rIns="96645" bIns="96645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267163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731521" y="4560570"/>
            <a:ext cx="5852159" cy="4320540"/>
          </a:xfrm>
          <a:prstGeom prst="rect">
            <a:avLst/>
          </a:prstGeom>
          <a:noFill/>
          <a:ln>
            <a:noFill/>
          </a:ln>
        </p:spPr>
        <p:txBody>
          <a:bodyPr lIns="96645" tIns="96645" rIns="96645" bIns="96645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267163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731521" y="4560570"/>
            <a:ext cx="5852159" cy="4320540"/>
          </a:xfrm>
          <a:prstGeom prst="rect">
            <a:avLst/>
          </a:prstGeom>
          <a:noFill/>
          <a:ln>
            <a:noFill/>
          </a:ln>
        </p:spPr>
        <p:txBody>
          <a:bodyPr lIns="96645" tIns="96645" rIns="96645" bIns="96645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58612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731521" y="4560570"/>
            <a:ext cx="5852159" cy="4320540"/>
          </a:xfrm>
          <a:prstGeom prst="rect">
            <a:avLst/>
          </a:prstGeom>
          <a:noFill/>
          <a:ln>
            <a:noFill/>
          </a:ln>
        </p:spPr>
        <p:txBody>
          <a:bodyPr lIns="96645" tIns="96645" rIns="96645" bIns="96645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3117290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731521" y="4560570"/>
            <a:ext cx="5852159" cy="4320540"/>
          </a:xfrm>
          <a:prstGeom prst="rect">
            <a:avLst/>
          </a:prstGeom>
          <a:noFill/>
          <a:ln>
            <a:noFill/>
          </a:ln>
        </p:spPr>
        <p:txBody>
          <a:bodyPr lIns="96645" tIns="96645" rIns="96645" bIns="96645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389268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731521" y="4560570"/>
            <a:ext cx="5852159" cy="4320540"/>
          </a:xfrm>
          <a:prstGeom prst="rect">
            <a:avLst/>
          </a:prstGeom>
          <a:noFill/>
          <a:ln>
            <a:noFill/>
          </a:ln>
        </p:spPr>
        <p:txBody>
          <a:bodyPr lIns="96645" tIns="96645" rIns="96645" bIns="96645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616710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731521" y="4560570"/>
            <a:ext cx="5852159" cy="4320540"/>
          </a:xfrm>
          <a:prstGeom prst="rect">
            <a:avLst/>
          </a:prstGeom>
          <a:noFill/>
          <a:ln>
            <a:noFill/>
          </a:ln>
        </p:spPr>
        <p:txBody>
          <a:bodyPr lIns="96645" tIns="96645" rIns="96645" bIns="96645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202882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731521" y="4560570"/>
            <a:ext cx="5852159" cy="4320540"/>
          </a:xfrm>
          <a:prstGeom prst="rect">
            <a:avLst/>
          </a:prstGeom>
          <a:noFill/>
          <a:ln>
            <a:noFill/>
          </a:ln>
        </p:spPr>
        <p:txBody>
          <a:bodyPr lIns="96645" tIns="96645" rIns="96645" bIns="96645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563395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731521" y="4560570"/>
            <a:ext cx="5852159" cy="4320540"/>
          </a:xfrm>
          <a:prstGeom prst="rect">
            <a:avLst/>
          </a:prstGeom>
          <a:noFill/>
          <a:ln>
            <a:noFill/>
          </a:ln>
        </p:spPr>
        <p:txBody>
          <a:bodyPr lIns="96645" tIns="96645" rIns="96645" bIns="96645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575297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731521" y="4560570"/>
            <a:ext cx="5852159" cy="4320540"/>
          </a:xfrm>
          <a:prstGeom prst="rect">
            <a:avLst/>
          </a:prstGeom>
          <a:noFill/>
          <a:ln>
            <a:noFill/>
          </a:ln>
        </p:spPr>
        <p:txBody>
          <a:bodyPr lIns="96645" tIns="96645" rIns="96645" bIns="96645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642357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731521" y="4560570"/>
            <a:ext cx="5852159" cy="4320540"/>
          </a:xfrm>
          <a:prstGeom prst="rect">
            <a:avLst/>
          </a:prstGeom>
          <a:noFill/>
          <a:ln>
            <a:noFill/>
          </a:ln>
        </p:spPr>
        <p:txBody>
          <a:bodyPr lIns="96645" tIns="96645" rIns="96645" bIns="96645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642357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731521" y="4560570"/>
            <a:ext cx="5852159" cy="4320540"/>
          </a:xfrm>
          <a:prstGeom prst="rect">
            <a:avLst/>
          </a:prstGeom>
          <a:noFill/>
          <a:ln>
            <a:noFill/>
          </a:ln>
        </p:spPr>
        <p:txBody>
          <a:bodyPr lIns="96645" tIns="96645" rIns="96645" bIns="96645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64235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Thursday, October 10,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684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Thursday, October 10,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92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Thursday, October 10,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78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Thursday, October 10,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7479066" y="6474936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baseline="0" dirty="0">
                <a:solidFill>
                  <a:srgbClr val="29509F"/>
                </a:solidFill>
              </a:rPr>
              <a:t>Webinar Series</a:t>
            </a:r>
          </a:p>
        </p:txBody>
      </p:sp>
      <p:pic>
        <p:nvPicPr>
          <p:cNvPr id="9" name="Picture 2" descr="N:\Communications &amp; Marketing\NACA Logo\New_NACA_logos\NACA_Logo_no_name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07666" y="5961903"/>
            <a:ext cx="1295400" cy="5502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98695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Thursday, October 10,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183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Thursday, October 10,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783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Thursday, October 10, 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42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Thursday, October 10, 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391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baseline="0" dirty="0">
                <a:solidFill>
                  <a:srgbClr val="29509F"/>
                </a:solidFill>
              </a:rPr>
              <a:t>Webinar Series</a:t>
            </a:r>
          </a:p>
        </p:txBody>
      </p:sp>
      <p:pic>
        <p:nvPicPr>
          <p:cNvPr id="8" name="Picture 2" descr="N:\Communications &amp; Marketing\NACA Logo\New_NACA_logos\NACA_Logo_no_name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07666" y="5944051"/>
            <a:ext cx="1295400" cy="5502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17602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Thursday, October 10, 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7391400" y="6500336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baseline="0" dirty="0">
                <a:solidFill>
                  <a:srgbClr val="29509F"/>
                </a:solidFill>
              </a:rPr>
              <a:t>Webinar Series</a:t>
            </a:r>
          </a:p>
        </p:txBody>
      </p:sp>
      <p:pic>
        <p:nvPicPr>
          <p:cNvPr id="7" name="Picture 2" descr="N:\Communications &amp; Marketing\NACA Logo\New_NACA_logos\NACA_Logo_no_name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5930319"/>
            <a:ext cx="1295400" cy="5502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67616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Thursday, October 10,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638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Thursday, October 10,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068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CB818-7379-467D-8E76-EF9D9074A26C}" type="datetime2">
              <a:rPr lang="en-US" smtClean="0"/>
              <a:t>Thursday, October 10, 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924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1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library.nclc.org/class" TargetMode="External"/><Relationship Id="rId5" Type="http://schemas.openxmlformats.org/officeDocument/2006/relationships/hyperlink" Target="http://www.fjc.gov/sites/default/files/2012/ClassGd3.pdf" TargetMode="External"/><Relationship Id="rId4" Type="http://schemas.openxmlformats.org/officeDocument/2006/relationships/hyperlink" Target="http://www.consumeradvocates.org/sites/default/files/NACA%20Class%20Action%20Guidelines%20Updated%20May%202014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N:\Communications &amp; Marketing\NACA Logo\New_NACA_logos\NACA_Logo_nam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757" y="304800"/>
            <a:ext cx="2594043" cy="12192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832875" y="2336393"/>
            <a:ext cx="74782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+mn-lt"/>
              </a:rPr>
              <a:t>U.S. Class </a:t>
            </a:r>
            <a:r>
              <a:rPr lang="en-US" sz="4000" b="1" dirty="0">
                <a:latin typeface="+mn-lt"/>
              </a:rPr>
              <a:t>Action </a:t>
            </a:r>
            <a:r>
              <a:rPr lang="en-US" sz="4000" b="1" dirty="0" smtClean="0">
                <a:latin typeface="+mn-lt"/>
              </a:rPr>
              <a:t>Lawsuits</a:t>
            </a:r>
          </a:p>
          <a:p>
            <a:pPr algn="ctr"/>
            <a:r>
              <a:rPr lang="en-US" sz="3200" i="1" dirty="0" smtClean="0">
                <a:latin typeface="+mn-lt"/>
              </a:rPr>
              <a:t>An effective tool to help consumers</a:t>
            </a:r>
            <a:r>
              <a:rPr lang="en-US" sz="3200" dirty="0">
                <a:latin typeface="+mn-lt"/>
              </a:rPr>
              <a:t/>
            </a:r>
            <a:br>
              <a:rPr lang="en-US" sz="3200" dirty="0">
                <a:latin typeface="+mn-lt"/>
              </a:rPr>
            </a:br>
            <a:endParaRPr lang="en-US" sz="3200" dirty="0" smtClean="0">
              <a:latin typeface="+mn-lt"/>
            </a:endParaRPr>
          </a:p>
          <a:p>
            <a:pPr algn="ctr"/>
            <a:r>
              <a:rPr lang="en-US" sz="3200" dirty="0" smtClean="0">
                <a:solidFill>
                  <a:schemeClr val="tx2"/>
                </a:solidFill>
                <a:latin typeface="+mn-lt"/>
              </a:rPr>
              <a:t>October </a:t>
            </a:r>
            <a:r>
              <a:rPr lang="en-US" sz="3200" dirty="0">
                <a:solidFill>
                  <a:schemeClr val="tx2"/>
                </a:solidFill>
                <a:latin typeface="+mn-lt"/>
              </a:rPr>
              <a:t>18</a:t>
            </a:r>
            <a:r>
              <a:rPr lang="en-US" sz="3200" baseline="30000" dirty="0">
                <a:solidFill>
                  <a:schemeClr val="tx2"/>
                </a:solidFill>
                <a:latin typeface="+mn-lt"/>
              </a:rPr>
              <a:t>th</a:t>
            </a:r>
            <a:r>
              <a:rPr lang="en-US" sz="3200" dirty="0">
                <a:solidFill>
                  <a:schemeClr val="tx2"/>
                </a:solidFill>
                <a:latin typeface="+mn-lt"/>
              </a:rPr>
              <a:t> 2019</a:t>
            </a:r>
          </a:p>
          <a:p>
            <a:pPr algn="ctr"/>
            <a:r>
              <a:rPr lang="en-US" sz="3200" dirty="0" smtClean="0">
                <a:solidFill>
                  <a:schemeClr val="tx2"/>
                </a:solidFill>
                <a:latin typeface="+mn-lt"/>
              </a:rPr>
              <a:t>Barcelona</a:t>
            </a:r>
            <a:endParaRPr lang="en-US" sz="3200" dirty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81E68EA-2F4E-4031-ADB7-A375E3CDA4FB}"/>
              </a:ext>
            </a:extLst>
          </p:cNvPr>
          <p:cNvSpPr/>
          <p:nvPr/>
        </p:nvSpPr>
        <p:spPr>
          <a:xfrm>
            <a:off x="1143000" y="1499571"/>
            <a:ext cx="6781800" cy="1066800"/>
          </a:xfrm>
          <a:prstGeom prst="rect">
            <a:avLst/>
          </a:prstGeom>
        </p:spPr>
        <p:txBody>
          <a:bodyPr/>
          <a:lstStyle/>
          <a:p>
            <a:pPr lvl="0"/>
            <a:endParaRPr lang="en-US" sz="1800" dirty="0"/>
          </a:p>
        </p:txBody>
      </p:sp>
      <p:pic>
        <p:nvPicPr>
          <p:cNvPr id="9" name="Picture 2" descr="N:\Communications &amp; Marketing\NACA Logo\New_NACA_logos\NACA_Logo_name.png">
            <a:extLst>
              <a:ext uri="{FF2B5EF4-FFF2-40B4-BE49-F238E27FC236}">
                <a16:creationId xmlns:a16="http://schemas.microsoft.com/office/drawing/2014/main" xmlns="" id="{CC1B2120-FD16-484E-ADA2-6B1494D857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/>
          <a:srcRect b="7326"/>
          <a:stretch/>
        </p:blipFill>
        <p:spPr bwMode="auto">
          <a:xfrm>
            <a:off x="7772400" y="6172200"/>
            <a:ext cx="1219200" cy="531044"/>
          </a:xfrm>
          <a:prstGeom prst="rect">
            <a:avLst/>
          </a:prstGeom>
          <a:noFill/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002B36B-99C9-4220-8812-94B8FDF0B9CF}"/>
              </a:ext>
            </a:extLst>
          </p:cNvPr>
          <p:cNvSpPr/>
          <p:nvPr/>
        </p:nvSpPr>
        <p:spPr>
          <a:xfrm>
            <a:off x="838200" y="1347171"/>
            <a:ext cx="7315200" cy="4444023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D191FAE7-5F34-4CD0-A4AE-E679FB961FD9}"/>
              </a:ext>
            </a:extLst>
          </p:cNvPr>
          <p:cNvCxnSpPr/>
          <p:nvPr/>
        </p:nvCxnSpPr>
        <p:spPr>
          <a:xfrm>
            <a:off x="0" y="1066800"/>
            <a:ext cx="3276600" cy="0"/>
          </a:xfrm>
          <a:prstGeom prst="line">
            <a:avLst/>
          </a:prstGeom>
          <a:ln w="38100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E92F79EE-EA12-4DC4-B51F-B8AE54427D62}"/>
              </a:ext>
            </a:extLst>
          </p:cNvPr>
          <p:cNvSpPr txBox="1"/>
          <p:nvPr/>
        </p:nvSpPr>
        <p:spPr>
          <a:xfrm>
            <a:off x="152400" y="493067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Class Actions: judicial authority and responsibility</a:t>
            </a:r>
            <a:endParaRPr lang="en-US" sz="2400" b="1" dirty="0"/>
          </a:p>
        </p:txBody>
      </p:sp>
      <p:sp>
        <p:nvSpPr>
          <p:cNvPr id="2" name="Rectangle 1"/>
          <p:cNvSpPr/>
          <p:nvPr/>
        </p:nvSpPr>
        <p:spPr>
          <a:xfrm>
            <a:off x="1219200" y="1499571"/>
            <a:ext cx="628167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The court’s role:</a:t>
            </a:r>
          </a:p>
          <a:p>
            <a:endParaRPr lang="en-US" sz="24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/>
              <a:t>Supervising </a:t>
            </a:r>
            <a:r>
              <a:rPr lang="en-US" sz="2000" dirty="0" smtClean="0"/>
              <a:t>and </a:t>
            </a:r>
            <a:r>
              <a:rPr lang="en-US" sz="2000" b="1" dirty="0" smtClean="0"/>
              <a:t>scheduling</a:t>
            </a:r>
            <a:r>
              <a:rPr lang="en-US" sz="2000" dirty="0" smtClean="0"/>
              <a:t> the case.</a:t>
            </a:r>
          </a:p>
          <a:p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/>
              <a:t>Ruling</a:t>
            </a:r>
            <a:r>
              <a:rPr lang="en-US" sz="2000" dirty="0" smtClean="0"/>
              <a:t> on the procedural and substantive merits of the case and settling disputes.</a:t>
            </a:r>
          </a:p>
          <a:p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/>
              <a:t>Certifying</a:t>
            </a:r>
            <a:r>
              <a:rPr lang="en-US" sz="2000" dirty="0" smtClean="0"/>
              <a:t> a case is appropriate for a class action.</a:t>
            </a:r>
          </a:p>
          <a:p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/>
              <a:t>Conducting</a:t>
            </a:r>
            <a:r>
              <a:rPr lang="en-US" sz="2000" dirty="0" smtClean="0"/>
              <a:t> a trial.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/>
              <a:t>Approving</a:t>
            </a:r>
            <a:r>
              <a:rPr lang="en-US" sz="2000" dirty="0" smtClean="0"/>
              <a:t> settlements.</a:t>
            </a:r>
          </a:p>
          <a:p>
            <a:endParaRPr lang="en-US" sz="2400" b="1" dirty="0"/>
          </a:p>
          <a:p>
            <a:endParaRPr lang="en-US" sz="2400" b="1" dirty="0" smtClean="0"/>
          </a:p>
          <a:p>
            <a:endParaRPr lang="en-US" sz="2400" b="1" dirty="0"/>
          </a:p>
          <a:p>
            <a:endParaRPr lang="en-US" sz="2400" dirty="0"/>
          </a:p>
        </p:txBody>
      </p:sp>
      <p:pic>
        <p:nvPicPr>
          <p:cNvPr id="10" name="Picture 6" descr="Image result for gavel">
            <a:extLst>
              <a:ext uri="{FF2B5EF4-FFF2-40B4-BE49-F238E27FC236}">
                <a16:creationId xmlns:a16="http://schemas.microsoft.com/office/drawing/2014/main" xmlns="" id="{6109D08C-8B1C-4326-8C9A-90C88E907E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791194"/>
            <a:ext cx="863592" cy="1066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291801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81E68EA-2F4E-4031-ADB7-A375E3CDA4FB}"/>
              </a:ext>
            </a:extLst>
          </p:cNvPr>
          <p:cNvSpPr/>
          <p:nvPr/>
        </p:nvSpPr>
        <p:spPr>
          <a:xfrm>
            <a:off x="1143000" y="1499571"/>
            <a:ext cx="6781800" cy="1066800"/>
          </a:xfrm>
          <a:prstGeom prst="rect">
            <a:avLst/>
          </a:prstGeom>
        </p:spPr>
        <p:txBody>
          <a:bodyPr/>
          <a:lstStyle/>
          <a:p>
            <a:pPr lvl="0"/>
            <a:endParaRPr lang="en-US" sz="1800" dirty="0"/>
          </a:p>
        </p:txBody>
      </p:sp>
      <p:pic>
        <p:nvPicPr>
          <p:cNvPr id="9" name="Picture 2" descr="N:\Communications &amp; Marketing\NACA Logo\New_NACA_logos\NACA_Logo_name.png">
            <a:extLst>
              <a:ext uri="{FF2B5EF4-FFF2-40B4-BE49-F238E27FC236}">
                <a16:creationId xmlns:a16="http://schemas.microsoft.com/office/drawing/2014/main" xmlns="" id="{CC1B2120-FD16-484E-ADA2-6B1494D857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/>
          <a:srcRect b="7326"/>
          <a:stretch/>
        </p:blipFill>
        <p:spPr bwMode="auto">
          <a:xfrm>
            <a:off x="7772400" y="6172200"/>
            <a:ext cx="1219200" cy="531044"/>
          </a:xfrm>
          <a:prstGeom prst="rect">
            <a:avLst/>
          </a:prstGeom>
          <a:noFill/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002B36B-99C9-4220-8812-94B8FDF0B9CF}"/>
              </a:ext>
            </a:extLst>
          </p:cNvPr>
          <p:cNvSpPr/>
          <p:nvPr/>
        </p:nvSpPr>
        <p:spPr>
          <a:xfrm>
            <a:off x="838200" y="1347171"/>
            <a:ext cx="7315200" cy="4444023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D191FAE7-5F34-4CD0-A4AE-E679FB961FD9}"/>
              </a:ext>
            </a:extLst>
          </p:cNvPr>
          <p:cNvCxnSpPr/>
          <p:nvPr/>
        </p:nvCxnSpPr>
        <p:spPr>
          <a:xfrm>
            <a:off x="0" y="1066800"/>
            <a:ext cx="3276600" cy="0"/>
          </a:xfrm>
          <a:prstGeom prst="line">
            <a:avLst/>
          </a:prstGeom>
          <a:ln w="38100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E92F79EE-EA12-4DC4-B51F-B8AE54427D62}"/>
              </a:ext>
            </a:extLst>
          </p:cNvPr>
          <p:cNvSpPr txBox="1"/>
          <p:nvPr/>
        </p:nvSpPr>
        <p:spPr>
          <a:xfrm>
            <a:off x="152400" y="493067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Class Action Issues: Predominance </a:t>
            </a:r>
            <a:endParaRPr lang="en-US" sz="2400" b="1" dirty="0"/>
          </a:p>
        </p:txBody>
      </p:sp>
      <p:sp>
        <p:nvSpPr>
          <p:cNvPr id="2" name="Rectangle 1"/>
          <p:cNvSpPr/>
          <p:nvPr/>
        </p:nvSpPr>
        <p:spPr>
          <a:xfrm>
            <a:off x="1447800" y="1767007"/>
            <a:ext cx="605307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The </a:t>
            </a:r>
            <a:r>
              <a:rPr lang="en-US" sz="2400" dirty="0"/>
              <a:t>court must find </a:t>
            </a:r>
            <a:r>
              <a:rPr lang="en-US" sz="2400" dirty="0" smtClean="0"/>
              <a:t>that:</a:t>
            </a:r>
          </a:p>
          <a:p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questions </a:t>
            </a:r>
            <a:r>
              <a:rPr lang="en-US" sz="2200" dirty="0"/>
              <a:t>of law or fact common to class </a:t>
            </a:r>
            <a:r>
              <a:rPr lang="en-US" sz="2200" dirty="0" smtClean="0"/>
              <a:t>members </a:t>
            </a:r>
            <a:r>
              <a:rPr lang="en-US" sz="2200" b="1" dirty="0" smtClean="0"/>
              <a:t>predominate</a:t>
            </a:r>
            <a:r>
              <a:rPr lang="en-US" sz="2200" dirty="0" smtClean="0"/>
              <a:t> </a:t>
            </a:r>
            <a:r>
              <a:rPr lang="en-US" sz="2200" dirty="0"/>
              <a:t>over any questions affecting only individual </a:t>
            </a:r>
            <a:r>
              <a:rPr lang="en-US" sz="2200" dirty="0" smtClean="0"/>
              <a:t>members.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200" dirty="0" smtClean="0"/>
              <a:t>that </a:t>
            </a:r>
            <a:r>
              <a:rPr lang="en-US" sz="2200" dirty="0"/>
              <a:t>a class action is </a:t>
            </a:r>
            <a:r>
              <a:rPr lang="en-US" sz="2200" b="1" dirty="0"/>
              <a:t>superior</a:t>
            </a:r>
            <a:r>
              <a:rPr lang="en-US" sz="2200" dirty="0"/>
              <a:t> to other available methods for </a:t>
            </a:r>
            <a:r>
              <a:rPr lang="en-US" sz="2200" b="1" dirty="0"/>
              <a:t>fairly and efficiently </a:t>
            </a:r>
            <a:r>
              <a:rPr lang="en-US" sz="2200" dirty="0"/>
              <a:t>adjudicating the controversy.” (Rule 23)</a:t>
            </a:r>
          </a:p>
          <a:p>
            <a:endParaRPr lang="en-US" sz="2400" b="1" dirty="0" smtClean="0"/>
          </a:p>
          <a:p>
            <a:endParaRPr lang="en-US" sz="2400" b="1" dirty="0"/>
          </a:p>
          <a:p>
            <a:endParaRPr lang="en-US" sz="2400" b="1" dirty="0" smtClean="0"/>
          </a:p>
          <a:p>
            <a:endParaRPr lang="en-US" sz="2400" b="1" dirty="0"/>
          </a:p>
          <a:p>
            <a:endParaRPr lang="en-US" sz="2400" dirty="0"/>
          </a:p>
        </p:txBody>
      </p:sp>
      <p:pic>
        <p:nvPicPr>
          <p:cNvPr id="11" name="Picture 2" descr="Image result for pie chart">
            <a:extLst>
              <a:ext uri="{FF2B5EF4-FFF2-40B4-BE49-F238E27FC236}">
                <a16:creationId xmlns:a16="http://schemas.microsoft.com/office/drawing/2014/main" xmlns="" id="{5E48EFC5-7C44-47A8-AEB6-AB4CC0E353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65" y="6096000"/>
            <a:ext cx="675735" cy="703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615213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81E68EA-2F4E-4031-ADB7-A375E3CDA4FB}"/>
              </a:ext>
            </a:extLst>
          </p:cNvPr>
          <p:cNvSpPr/>
          <p:nvPr/>
        </p:nvSpPr>
        <p:spPr>
          <a:xfrm>
            <a:off x="1143000" y="1499571"/>
            <a:ext cx="6781800" cy="1066800"/>
          </a:xfrm>
          <a:prstGeom prst="rect">
            <a:avLst/>
          </a:prstGeom>
        </p:spPr>
        <p:txBody>
          <a:bodyPr/>
          <a:lstStyle/>
          <a:p>
            <a:pPr lvl="0"/>
            <a:endParaRPr lang="en-US" sz="1800" dirty="0"/>
          </a:p>
        </p:txBody>
      </p:sp>
      <p:pic>
        <p:nvPicPr>
          <p:cNvPr id="9" name="Picture 2" descr="N:\Communications &amp; Marketing\NACA Logo\New_NACA_logos\NACA_Logo_name.png">
            <a:extLst>
              <a:ext uri="{FF2B5EF4-FFF2-40B4-BE49-F238E27FC236}">
                <a16:creationId xmlns:a16="http://schemas.microsoft.com/office/drawing/2014/main" xmlns="" id="{CC1B2120-FD16-484E-ADA2-6B1494D857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/>
          <a:srcRect b="7326"/>
          <a:stretch/>
        </p:blipFill>
        <p:spPr bwMode="auto">
          <a:xfrm>
            <a:off x="7772400" y="6172200"/>
            <a:ext cx="1219200" cy="531044"/>
          </a:xfrm>
          <a:prstGeom prst="rect">
            <a:avLst/>
          </a:prstGeom>
          <a:noFill/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002B36B-99C9-4220-8812-94B8FDF0B9CF}"/>
              </a:ext>
            </a:extLst>
          </p:cNvPr>
          <p:cNvSpPr/>
          <p:nvPr/>
        </p:nvSpPr>
        <p:spPr>
          <a:xfrm>
            <a:off x="838200" y="1347171"/>
            <a:ext cx="7315200" cy="4444023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D191FAE7-5F34-4CD0-A4AE-E679FB961FD9}"/>
              </a:ext>
            </a:extLst>
          </p:cNvPr>
          <p:cNvCxnSpPr/>
          <p:nvPr/>
        </p:nvCxnSpPr>
        <p:spPr>
          <a:xfrm>
            <a:off x="0" y="1066800"/>
            <a:ext cx="3276600" cy="0"/>
          </a:xfrm>
          <a:prstGeom prst="line">
            <a:avLst/>
          </a:prstGeom>
          <a:ln w="38100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E92F79EE-EA12-4DC4-B51F-B8AE54427D62}"/>
              </a:ext>
            </a:extLst>
          </p:cNvPr>
          <p:cNvSpPr txBox="1"/>
          <p:nvPr/>
        </p:nvSpPr>
        <p:spPr>
          <a:xfrm>
            <a:off x="152400" y="493067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Class Action Issues: Discovery</a:t>
            </a:r>
            <a:endParaRPr lang="en-US" sz="2400" b="1" dirty="0"/>
          </a:p>
        </p:txBody>
      </p:sp>
      <p:sp>
        <p:nvSpPr>
          <p:cNvPr id="2" name="Rectangle 1"/>
          <p:cNvSpPr/>
          <p:nvPr/>
        </p:nvSpPr>
        <p:spPr>
          <a:xfrm>
            <a:off x="1219200" y="1600200"/>
            <a:ext cx="628167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/>
              <a:t>Discovery: always important, often challenging</a:t>
            </a:r>
          </a:p>
          <a:p>
            <a:r>
              <a:rPr lang="en-US" sz="2000" b="1" dirty="0" smtClean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“[m]</a:t>
            </a:r>
            <a:r>
              <a:rPr lang="en-US" sz="1600" dirty="0" err="1"/>
              <a:t>utual</a:t>
            </a:r>
            <a:r>
              <a:rPr lang="en-US" sz="1600" dirty="0"/>
              <a:t> knowledge of </a:t>
            </a:r>
            <a:r>
              <a:rPr lang="en-US" sz="1600" b="1" dirty="0"/>
              <a:t>all the relevant facts </a:t>
            </a:r>
            <a:r>
              <a:rPr lang="en-US" sz="1600" dirty="0"/>
              <a:t>gathered by both parties is </a:t>
            </a:r>
            <a:r>
              <a:rPr lang="en-US" sz="1600" b="1" dirty="0"/>
              <a:t>essential </a:t>
            </a:r>
            <a:r>
              <a:rPr lang="en-US" sz="1600" dirty="0"/>
              <a:t>to proper litigation. To that end, either party may compel the other to disgorge whatever facts he has in his possession</a:t>
            </a:r>
            <a:r>
              <a:rPr lang="en-US" sz="1600" dirty="0" smtClean="0"/>
              <a:t>.”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Parties may obtain discovery regarding any non-privileged matter that is relevant to any party’s claim or defense and proportional to the needs of the case . . 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Defendants often do not want to provide necessary information and/or prevent this information from being made public.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This often leads to unnecessary disputes that require judicial intervention.</a:t>
            </a:r>
            <a:endParaRPr lang="en-US" sz="1600" dirty="0"/>
          </a:p>
        </p:txBody>
      </p:sp>
      <p:pic>
        <p:nvPicPr>
          <p:cNvPr id="11" name="Picture 2" descr="Image result for pie chart">
            <a:extLst>
              <a:ext uri="{FF2B5EF4-FFF2-40B4-BE49-F238E27FC236}">
                <a16:creationId xmlns:a16="http://schemas.microsoft.com/office/drawing/2014/main" xmlns="" id="{5E48EFC5-7C44-47A8-AEB6-AB4CC0E353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65" y="6096000"/>
            <a:ext cx="675735" cy="703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893304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81E68EA-2F4E-4031-ADB7-A375E3CDA4FB}"/>
              </a:ext>
            </a:extLst>
          </p:cNvPr>
          <p:cNvSpPr/>
          <p:nvPr/>
        </p:nvSpPr>
        <p:spPr>
          <a:xfrm>
            <a:off x="1143000" y="1499570"/>
            <a:ext cx="6781800" cy="457199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z="1800" b="1" dirty="0"/>
              <a:t>Reasonable attorneys' </a:t>
            </a:r>
            <a:r>
              <a:rPr lang="en-US" sz="1800" b="1" dirty="0" smtClean="0"/>
              <a:t>fees:</a:t>
            </a:r>
          </a:p>
          <a:p>
            <a:pPr lvl="0"/>
            <a:endParaRPr lang="en-US" sz="1800" b="1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must </a:t>
            </a:r>
            <a:r>
              <a:rPr lang="en-US" sz="1600" dirty="0"/>
              <a:t>be awarded in consumer class actions so that lawyers are provided sufficient incentive </a:t>
            </a:r>
            <a:r>
              <a:rPr lang="en-US" sz="1600" dirty="0" smtClean="0"/>
              <a:t>to undertake </a:t>
            </a:r>
            <a:r>
              <a:rPr lang="en-US" sz="1600" dirty="0"/>
              <a:t>the substantial risks involved in privately enforcing consumer protection laws</a:t>
            </a:r>
            <a:r>
              <a:rPr lang="en-US" sz="1600" dirty="0" smtClean="0"/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Nonetheless, a </a:t>
            </a:r>
            <a:r>
              <a:rPr lang="en-US" sz="1600" dirty="0"/>
              <a:t>source of great controversy and </a:t>
            </a:r>
            <a:r>
              <a:rPr lang="en-US" sz="1600" dirty="0" smtClean="0"/>
              <a:t>misinformation, and the </a:t>
            </a:r>
            <a:r>
              <a:rPr lang="en-US" sz="1600" dirty="0"/>
              <a:t>rallying point for corporate defendants in their criticism of class actions </a:t>
            </a:r>
            <a:r>
              <a:rPr lang="en-US" sz="1600" dirty="0" smtClean="0"/>
              <a:t>(most of which is unjustified).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Can be a </a:t>
            </a:r>
            <a:r>
              <a:rPr lang="en-US" sz="1600" dirty="0"/>
              <a:t>complicated issue that is often misstated</a:t>
            </a:r>
            <a:r>
              <a:rPr lang="en-US" sz="1600" dirty="0" smtClean="0"/>
              <a:t>. For </a:t>
            </a:r>
            <a:r>
              <a:rPr lang="en-US" sz="1600" dirty="0"/>
              <a:t>example, when the individual recovery is $50 per consumer, an attorney fee of $500,000 seems excessive at first glance. However, if the dollars actually recovered by the individual class members in such a case were to be $10 million, then the fees represent just 5% of the total recovery achieved for the class. </a:t>
            </a:r>
            <a:r>
              <a:rPr lang="en-US" sz="1600" b="1" dirty="0"/>
              <a:t>This makes the fees reasonable in relation to the total actual recovery</a:t>
            </a:r>
            <a:r>
              <a:rPr lang="en-US" sz="1600" dirty="0"/>
              <a:t>.  </a:t>
            </a:r>
          </a:p>
        </p:txBody>
      </p:sp>
      <p:pic>
        <p:nvPicPr>
          <p:cNvPr id="9" name="Picture 2" descr="N:\Communications &amp; Marketing\NACA Logo\New_NACA_logos\NACA_Logo_name.png">
            <a:extLst>
              <a:ext uri="{FF2B5EF4-FFF2-40B4-BE49-F238E27FC236}">
                <a16:creationId xmlns:a16="http://schemas.microsoft.com/office/drawing/2014/main" xmlns="" id="{CC1B2120-FD16-484E-ADA2-6B1494D857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/>
          <a:srcRect b="7326"/>
          <a:stretch/>
        </p:blipFill>
        <p:spPr bwMode="auto">
          <a:xfrm>
            <a:off x="7772400" y="6172200"/>
            <a:ext cx="1219200" cy="531044"/>
          </a:xfrm>
          <a:prstGeom prst="rect">
            <a:avLst/>
          </a:prstGeom>
          <a:noFill/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002B36B-99C9-4220-8812-94B8FDF0B9CF}"/>
              </a:ext>
            </a:extLst>
          </p:cNvPr>
          <p:cNvSpPr/>
          <p:nvPr/>
        </p:nvSpPr>
        <p:spPr>
          <a:xfrm>
            <a:off x="838200" y="1347171"/>
            <a:ext cx="7315200" cy="4444023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D191FAE7-5F34-4CD0-A4AE-E679FB961FD9}"/>
              </a:ext>
            </a:extLst>
          </p:cNvPr>
          <p:cNvCxnSpPr/>
          <p:nvPr/>
        </p:nvCxnSpPr>
        <p:spPr>
          <a:xfrm>
            <a:off x="0" y="1066800"/>
            <a:ext cx="3276600" cy="0"/>
          </a:xfrm>
          <a:prstGeom prst="line">
            <a:avLst/>
          </a:prstGeom>
          <a:ln w="38100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E92F79EE-EA12-4DC4-B51F-B8AE54427D62}"/>
              </a:ext>
            </a:extLst>
          </p:cNvPr>
          <p:cNvSpPr txBox="1"/>
          <p:nvPr/>
        </p:nvSpPr>
        <p:spPr>
          <a:xfrm>
            <a:off x="152400" y="493067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Class Action Issues: Attorneys fees</a:t>
            </a:r>
            <a:endParaRPr lang="en-US" sz="2400" b="1" dirty="0"/>
          </a:p>
        </p:txBody>
      </p:sp>
      <p:pic>
        <p:nvPicPr>
          <p:cNvPr id="13" name="Picture 2" descr="Image result for money">
            <a:extLst>
              <a:ext uri="{FF2B5EF4-FFF2-40B4-BE49-F238E27FC236}">
                <a16:creationId xmlns:a16="http://schemas.microsoft.com/office/drawing/2014/main" xmlns="" id="{7030FF0A-33E9-4329-9DD0-6DA3E786E0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5943606"/>
            <a:ext cx="914394" cy="914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950864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81E68EA-2F4E-4031-ADB7-A375E3CDA4FB}"/>
              </a:ext>
            </a:extLst>
          </p:cNvPr>
          <p:cNvSpPr/>
          <p:nvPr/>
        </p:nvSpPr>
        <p:spPr>
          <a:xfrm>
            <a:off x="1143000" y="1499570"/>
            <a:ext cx="6781800" cy="457199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z="2000" b="1" dirty="0"/>
              <a:t>How are attorney fees typically calculated</a:t>
            </a:r>
            <a:r>
              <a:rPr lang="en-US" sz="2000" b="1" dirty="0" smtClean="0"/>
              <a:t>? </a:t>
            </a:r>
          </a:p>
          <a:p>
            <a:pPr lvl="0"/>
            <a:endParaRPr lang="en-US" sz="2000" b="1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i="1" dirty="0" smtClean="0"/>
              <a:t>Lodestar</a:t>
            </a:r>
            <a:r>
              <a:rPr lang="en-US" sz="2000" dirty="0" smtClean="0"/>
              <a:t> - reasonable </a:t>
            </a:r>
            <a:r>
              <a:rPr lang="en-US" sz="2000" dirty="0"/>
              <a:t>number of hours spent times a </a:t>
            </a:r>
            <a:r>
              <a:rPr lang="en-US" sz="2000" dirty="0" smtClean="0"/>
              <a:t>reasonable hourly </a:t>
            </a:r>
            <a:r>
              <a:rPr lang="en-US" sz="2000" dirty="0"/>
              <a:t>rate), enhanced by multipliers when appropriate</a:t>
            </a:r>
            <a:r>
              <a:rPr lang="en-US" sz="2000" dirty="0" smtClean="0"/>
              <a:t>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i="1" dirty="0" smtClean="0"/>
              <a:t>Percentage</a:t>
            </a:r>
            <a:r>
              <a:rPr lang="en-US" sz="2000" dirty="0" smtClean="0"/>
              <a:t> -an </a:t>
            </a:r>
            <a:r>
              <a:rPr lang="en-US" sz="2000" dirty="0"/>
              <a:t>amount equal to a </a:t>
            </a:r>
            <a:r>
              <a:rPr lang="en-US" sz="2000" dirty="0" smtClean="0"/>
              <a:t>% </a:t>
            </a:r>
            <a:r>
              <a:rPr lang="en-US" sz="2000" dirty="0"/>
              <a:t>of the total recovery obtained for the class members in the case</a:t>
            </a:r>
            <a:r>
              <a:rPr lang="en-US" sz="2000" dirty="0" smtClean="0"/>
              <a:t>.</a:t>
            </a:r>
          </a:p>
          <a:p>
            <a:pPr lvl="0"/>
            <a:r>
              <a:rPr lang="en-US" sz="2000" dirty="0" smtClean="0"/>
              <a:t>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Ultimate authority over fee awards rests with the court.</a:t>
            </a:r>
            <a:endParaRPr lang="en-US" sz="2000" dirty="0"/>
          </a:p>
        </p:txBody>
      </p:sp>
      <p:pic>
        <p:nvPicPr>
          <p:cNvPr id="9" name="Picture 2" descr="N:\Communications &amp; Marketing\NACA Logo\New_NACA_logos\NACA_Logo_name.png">
            <a:extLst>
              <a:ext uri="{FF2B5EF4-FFF2-40B4-BE49-F238E27FC236}">
                <a16:creationId xmlns:a16="http://schemas.microsoft.com/office/drawing/2014/main" xmlns="" id="{CC1B2120-FD16-484E-ADA2-6B1494D857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/>
          <a:srcRect b="7326"/>
          <a:stretch/>
        </p:blipFill>
        <p:spPr bwMode="auto">
          <a:xfrm>
            <a:off x="7772400" y="6172200"/>
            <a:ext cx="1219200" cy="531044"/>
          </a:xfrm>
          <a:prstGeom prst="rect">
            <a:avLst/>
          </a:prstGeom>
          <a:noFill/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002B36B-99C9-4220-8812-94B8FDF0B9CF}"/>
              </a:ext>
            </a:extLst>
          </p:cNvPr>
          <p:cNvSpPr/>
          <p:nvPr/>
        </p:nvSpPr>
        <p:spPr>
          <a:xfrm>
            <a:off x="838200" y="1347171"/>
            <a:ext cx="7315200" cy="4444023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D191FAE7-5F34-4CD0-A4AE-E679FB961FD9}"/>
              </a:ext>
            </a:extLst>
          </p:cNvPr>
          <p:cNvCxnSpPr/>
          <p:nvPr/>
        </p:nvCxnSpPr>
        <p:spPr>
          <a:xfrm>
            <a:off x="0" y="1066800"/>
            <a:ext cx="3276600" cy="0"/>
          </a:xfrm>
          <a:prstGeom prst="line">
            <a:avLst/>
          </a:prstGeom>
          <a:ln w="38100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E92F79EE-EA12-4DC4-B51F-B8AE54427D62}"/>
              </a:ext>
            </a:extLst>
          </p:cNvPr>
          <p:cNvSpPr txBox="1"/>
          <p:nvPr/>
        </p:nvSpPr>
        <p:spPr>
          <a:xfrm>
            <a:off x="152400" y="493067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Class Action Issues: Attorneys fees</a:t>
            </a:r>
            <a:endParaRPr lang="en-US" sz="2400" b="1" dirty="0"/>
          </a:p>
        </p:txBody>
      </p:sp>
      <p:pic>
        <p:nvPicPr>
          <p:cNvPr id="13" name="Picture 2" descr="Image result for money">
            <a:extLst>
              <a:ext uri="{FF2B5EF4-FFF2-40B4-BE49-F238E27FC236}">
                <a16:creationId xmlns:a16="http://schemas.microsoft.com/office/drawing/2014/main" xmlns="" id="{7030FF0A-33E9-4329-9DD0-6DA3E786E0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5943606"/>
            <a:ext cx="914394" cy="914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128895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81E68EA-2F4E-4031-ADB7-A375E3CDA4FB}"/>
              </a:ext>
            </a:extLst>
          </p:cNvPr>
          <p:cNvSpPr/>
          <p:nvPr/>
        </p:nvSpPr>
        <p:spPr>
          <a:xfrm>
            <a:off x="1143000" y="1499570"/>
            <a:ext cx="6781800" cy="457199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z="2000" b="1" dirty="0"/>
              <a:t>How are attorney fees typically calculated</a:t>
            </a:r>
            <a:r>
              <a:rPr lang="en-US" sz="2000" b="1" dirty="0" smtClean="0"/>
              <a:t>? </a:t>
            </a:r>
          </a:p>
          <a:p>
            <a:pPr lvl="0"/>
            <a:endParaRPr lang="en-US" sz="2000" b="1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i="1" dirty="0" smtClean="0"/>
              <a:t>Lodestar</a:t>
            </a:r>
            <a:r>
              <a:rPr lang="en-US" sz="2000" dirty="0" smtClean="0"/>
              <a:t> - reasonable </a:t>
            </a:r>
            <a:r>
              <a:rPr lang="en-US" sz="2000" dirty="0"/>
              <a:t>number of hours spent times a </a:t>
            </a:r>
            <a:r>
              <a:rPr lang="en-US" sz="2000" dirty="0" smtClean="0"/>
              <a:t>reasonable hourly </a:t>
            </a:r>
            <a:r>
              <a:rPr lang="en-US" sz="2000" dirty="0"/>
              <a:t>rate), enhanced by multipliers when appropriate</a:t>
            </a:r>
            <a:r>
              <a:rPr lang="en-US" sz="2000" dirty="0" smtClean="0"/>
              <a:t>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i="1" dirty="0" smtClean="0"/>
              <a:t>Percentage</a:t>
            </a:r>
            <a:r>
              <a:rPr lang="en-US" sz="2000" dirty="0" smtClean="0"/>
              <a:t> -an </a:t>
            </a:r>
            <a:r>
              <a:rPr lang="en-US" sz="2000" dirty="0"/>
              <a:t>amount equal to a </a:t>
            </a:r>
            <a:r>
              <a:rPr lang="en-US" sz="2000" dirty="0" smtClean="0"/>
              <a:t>% </a:t>
            </a:r>
            <a:r>
              <a:rPr lang="en-US" sz="2000" dirty="0"/>
              <a:t>of the total recovery obtained for the class members in the case</a:t>
            </a:r>
            <a:r>
              <a:rPr lang="en-US" sz="2000" dirty="0" smtClean="0"/>
              <a:t>.</a:t>
            </a:r>
          </a:p>
          <a:p>
            <a:pPr lvl="0"/>
            <a:r>
              <a:rPr lang="en-US" sz="2000" dirty="0" smtClean="0"/>
              <a:t>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/>
              <a:t>Ultimate authority over fee awards rests with the court.</a:t>
            </a:r>
            <a:endParaRPr lang="en-US" sz="2000" dirty="0"/>
          </a:p>
        </p:txBody>
      </p:sp>
      <p:pic>
        <p:nvPicPr>
          <p:cNvPr id="9" name="Picture 2" descr="N:\Communications &amp; Marketing\NACA Logo\New_NACA_logos\NACA_Logo_name.png">
            <a:extLst>
              <a:ext uri="{FF2B5EF4-FFF2-40B4-BE49-F238E27FC236}">
                <a16:creationId xmlns:a16="http://schemas.microsoft.com/office/drawing/2014/main" xmlns="" id="{CC1B2120-FD16-484E-ADA2-6B1494D857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/>
          <a:srcRect b="7326"/>
          <a:stretch/>
        </p:blipFill>
        <p:spPr bwMode="auto">
          <a:xfrm>
            <a:off x="7772400" y="6172200"/>
            <a:ext cx="1219200" cy="531044"/>
          </a:xfrm>
          <a:prstGeom prst="rect">
            <a:avLst/>
          </a:prstGeom>
          <a:noFill/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002B36B-99C9-4220-8812-94B8FDF0B9CF}"/>
              </a:ext>
            </a:extLst>
          </p:cNvPr>
          <p:cNvSpPr/>
          <p:nvPr/>
        </p:nvSpPr>
        <p:spPr>
          <a:xfrm>
            <a:off x="838200" y="1347171"/>
            <a:ext cx="7315200" cy="4444023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D191FAE7-5F34-4CD0-A4AE-E679FB961FD9}"/>
              </a:ext>
            </a:extLst>
          </p:cNvPr>
          <p:cNvCxnSpPr/>
          <p:nvPr/>
        </p:nvCxnSpPr>
        <p:spPr>
          <a:xfrm>
            <a:off x="0" y="1066800"/>
            <a:ext cx="3276600" cy="0"/>
          </a:xfrm>
          <a:prstGeom prst="line">
            <a:avLst/>
          </a:prstGeom>
          <a:ln w="38100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E92F79EE-EA12-4DC4-B51F-B8AE54427D62}"/>
              </a:ext>
            </a:extLst>
          </p:cNvPr>
          <p:cNvSpPr txBox="1"/>
          <p:nvPr/>
        </p:nvSpPr>
        <p:spPr>
          <a:xfrm>
            <a:off x="152400" y="493067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Class Actions: </a:t>
            </a:r>
            <a:r>
              <a:rPr lang="en-US" sz="2400" b="1" dirty="0"/>
              <a:t>the court’s responsibility</a:t>
            </a:r>
          </a:p>
        </p:txBody>
      </p:sp>
      <p:pic>
        <p:nvPicPr>
          <p:cNvPr id="13" name="Picture 2" descr="Image result for money">
            <a:extLst>
              <a:ext uri="{FF2B5EF4-FFF2-40B4-BE49-F238E27FC236}">
                <a16:creationId xmlns:a16="http://schemas.microsoft.com/office/drawing/2014/main" xmlns="" id="{7030FF0A-33E9-4329-9DD0-6DA3E786E0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5943606"/>
            <a:ext cx="914394" cy="914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324378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81E68EA-2F4E-4031-ADB7-A375E3CDA4FB}"/>
              </a:ext>
            </a:extLst>
          </p:cNvPr>
          <p:cNvSpPr/>
          <p:nvPr/>
        </p:nvSpPr>
        <p:spPr>
          <a:xfrm>
            <a:off x="1143000" y="1499570"/>
            <a:ext cx="6781800" cy="4571993"/>
          </a:xfrm>
          <a:prstGeom prst="rect">
            <a:avLst/>
          </a:prstGeom>
        </p:spPr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Settlements </a:t>
            </a:r>
            <a:r>
              <a:rPr lang="en-US" sz="2400" b="1" dirty="0" smtClean="0"/>
              <a:t>always</a:t>
            </a:r>
            <a:r>
              <a:rPr lang="en-US" sz="2400" dirty="0" smtClean="0"/>
              <a:t> require </a:t>
            </a:r>
            <a:r>
              <a:rPr lang="en-US" sz="2400" dirty="0"/>
              <a:t>court </a:t>
            </a:r>
            <a:r>
              <a:rPr lang="en-US" sz="2400" dirty="0" smtClean="0"/>
              <a:t>approval.</a:t>
            </a:r>
          </a:p>
          <a:p>
            <a:pPr lvl="0"/>
            <a:endParaRPr lang="en-US" sz="24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The </a:t>
            </a:r>
            <a:r>
              <a:rPr lang="en-US" sz="2400" dirty="0"/>
              <a:t>trial court has an affirmative duty to scrutinize class actions, both at the time of certification and at the time of </a:t>
            </a:r>
            <a:r>
              <a:rPr lang="en-US" sz="2400" dirty="0" smtClean="0"/>
              <a:t>settlement.</a:t>
            </a:r>
          </a:p>
          <a:p>
            <a:pPr lvl="0"/>
            <a:endParaRPr lang="en-US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Must ensure that the case is appropriately brought as a class action and that any settlement is fair, adequate, and reasonable to the class as a whole.</a:t>
            </a:r>
          </a:p>
          <a:p>
            <a:pPr lvl="0"/>
            <a:endParaRPr lang="en-US" sz="1800" dirty="0"/>
          </a:p>
        </p:txBody>
      </p:sp>
      <p:pic>
        <p:nvPicPr>
          <p:cNvPr id="9" name="Picture 2" descr="N:\Communications &amp; Marketing\NACA Logo\New_NACA_logos\NACA_Logo_name.png">
            <a:extLst>
              <a:ext uri="{FF2B5EF4-FFF2-40B4-BE49-F238E27FC236}">
                <a16:creationId xmlns:a16="http://schemas.microsoft.com/office/drawing/2014/main" xmlns="" id="{CC1B2120-FD16-484E-ADA2-6B1494D857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/>
          <a:srcRect b="7326"/>
          <a:stretch/>
        </p:blipFill>
        <p:spPr bwMode="auto">
          <a:xfrm>
            <a:off x="7772400" y="6172200"/>
            <a:ext cx="1219200" cy="531044"/>
          </a:xfrm>
          <a:prstGeom prst="rect">
            <a:avLst/>
          </a:prstGeom>
          <a:noFill/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002B36B-99C9-4220-8812-94B8FDF0B9CF}"/>
              </a:ext>
            </a:extLst>
          </p:cNvPr>
          <p:cNvSpPr/>
          <p:nvPr/>
        </p:nvSpPr>
        <p:spPr>
          <a:xfrm>
            <a:off x="838200" y="1347171"/>
            <a:ext cx="7315200" cy="4444023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D191FAE7-5F34-4CD0-A4AE-E679FB961FD9}"/>
              </a:ext>
            </a:extLst>
          </p:cNvPr>
          <p:cNvCxnSpPr/>
          <p:nvPr/>
        </p:nvCxnSpPr>
        <p:spPr>
          <a:xfrm>
            <a:off x="0" y="1066800"/>
            <a:ext cx="3276600" cy="0"/>
          </a:xfrm>
          <a:prstGeom prst="line">
            <a:avLst/>
          </a:prstGeom>
          <a:ln w="38100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E92F79EE-EA12-4DC4-B51F-B8AE54427D62}"/>
              </a:ext>
            </a:extLst>
          </p:cNvPr>
          <p:cNvSpPr txBox="1"/>
          <p:nvPr/>
        </p:nvSpPr>
        <p:spPr>
          <a:xfrm>
            <a:off x="152400" y="493067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Settlement </a:t>
            </a:r>
            <a:r>
              <a:rPr lang="en-US" sz="2400" b="1" dirty="0"/>
              <a:t>or </a:t>
            </a:r>
            <a:r>
              <a:rPr lang="en-US" sz="2400" b="1" dirty="0" smtClean="0"/>
              <a:t>Judgment: the court’s </a:t>
            </a:r>
            <a:r>
              <a:rPr lang="en-US" sz="2400" b="1" dirty="0"/>
              <a:t>responsibility</a:t>
            </a:r>
            <a:endParaRPr lang="en-US" sz="2400" b="1" dirty="0"/>
          </a:p>
        </p:txBody>
      </p:sp>
      <p:pic>
        <p:nvPicPr>
          <p:cNvPr id="11" name="Picture 6" descr="Image result for gavel">
            <a:extLst>
              <a:ext uri="{FF2B5EF4-FFF2-40B4-BE49-F238E27FC236}">
                <a16:creationId xmlns:a16="http://schemas.microsoft.com/office/drawing/2014/main" xmlns="" id="{6109D08C-8B1C-4326-8C9A-90C88E907E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791194"/>
            <a:ext cx="863592" cy="1066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4200122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81E68EA-2F4E-4031-ADB7-A375E3CDA4FB}"/>
              </a:ext>
            </a:extLst>
          </p:cNvPr>
          <p:cNvSpPr/>
          <p:nvPr/>
        </p:nvSpPr>
        <p:spPr>
          <a:xfrm>
            <a:off x="1143000" y="1499571"/>
            <a:ext cx="6781800" cy="1066800"/>
          </a:xfrm>
          <a:prstGeom prst="rect">
            <a:avLst/>
          </a:prstGeom>
        </p:spPr>
        <p:txBody>
          <a:bodyPr/>
          <a:lstStyle/>
          <a:p>
            <a:pPr lvl="0"/>
            <a:endParaRPr lang="en-US" sz="1800" dirty="0"/>
          </a:p>
        </p:txBody>
      </p:sp>
      <p:pic>
        <p:nvPicPr>
          <p:cNvPr id="9" name="Picture 2" descr="N:\Communications &amp; Marketing\NACA Logo\New_NACA_logos\NACA_Logo_name.png">
            <a:extLst>
              <a:ext uri="{FF2B5EF4-FFF2-40B4-BE49-F238E27FC236}">
                <a16:creationId xmlns:a16="http://schemas.microsoft.com/office/drawing/2014/main" xmlns="" id="{CC1B2120-FD16-484E-ADA2-6B1494D857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/>
          <a:srcRect b="7326"/>
          <a:stretch/>
        </p:blipFill>
        <p:spPr bwMode="auto">
          <a:xfrm>
            <a:off x="7772400" y="6172200"/>
            <a:ext cx="1219200" cy="531044"/>
          </a:xfrm>
          <a:prstGeom prst="rect">
            <a:avLst/>
          </a:prstGeom>
          <a:noFill/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002B36B-99C9-4220-8812-94B8FDF0B9CF}"/>
              </a:ext>
            </a:extLst>
          </p:cNvPr>
          <p:cNvSpPr/>
          <p:nvPr/>
        </p:nvSpPr>
        <p:spPr>
          <a:xfrm>
            <a:off x="838200" y="1347171"/>
            <a:ext cx="7315200" cy="4444023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D191FAE7-5F34-4CD0-A4AE-E679FB961FD9}"/>
              </a:ext>
            </a:extLst>
          </p:cNvPr>
          <p:cNvCxnSpPr/>
          <p:nvPr/>
        </p:nvCxnSpPr>
        <p:spPr>
          <a:xfrm>
            <a:off x="0" y="1066800"/>
            <a:ext cx="3276600" cy="0"/>
          </a:xfrm>
          <a:prstGeom prst="line">
            <a:avLst/>
          </a:prstGeom>
          <a:ln w="38100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E92F79EE-EA12-4DC4-B51F-B8AE54427D62}"/>
              </a:ext>
            </a:extLst>
          </p:cNvPr>
          <p:cNvSpPr txBox="1"/>
          <p:nvPr/>
        </p:nvSpPr>
        <p:spPr>
          <a:xfrm>
            <a:off x="152400" y="493067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The rights of class members</a:t>
            </a:r>
            <a:endParaRPr lang="en-US" sz="2400" b="1" dirty="0"/>
          </a:p>
        </p:txBody>
      </p:sp>
      <p:sp>
        <p:nvSpPr>
          <p:cNvPr id="3" name="Rectangle 2"/>
          <p:cNvSpPr/>
          <p:nvPr/>
        </p:nvSpPr>
        <p:spPr>
          <a:xfrm>
            <a:off x="1193442" y="1691745"/>
            <a:ext cx="6578958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 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400" dirty="0"/>
              <a:t>Right of class members to </a:t>
            </a:r>
            <a:r>
              <a:rPr lang="en-US" sz="2400" b="1" dirty="0"/>
              <a:t>opt </a:t>
            </a:r>
            <a:r>
              <a:rPr lang="en-US" sz="2400" b="1" dirty="0" smtClean="0"/>
              <a:t>out</a:t>
            </a:r>
          </a:p>
          <a:p>
            <a:pPr lvl="1"/>
            <a:r>
              <a:rPr lang="en-US" sz="2400" b="1" dirty="0" smtClean="0"/>
              <a:t>	</a:t>
            </a:r>
            <a:r>
              <a:rPr lang="en-US" sz="2000" dirty="0" smtClean="0"/>
              <a:t>-</a:t>
            </a:r>
            <a:r>
              <a:rPr lang="en-US" sz="2400" dirty="0" smtClean="0"/>
              <a:t> </a:t>
            </a:r>
            <a:r>
              <a:rPr lang="en-US" sz="2000" dirty="0" smtClean="0"/>
              <a:t>class members may decide that they will receive better relief if they pursue their claim individually.</a:t>
            </a:r>
            <a:endParaRPr lang="en-US" sz="2000" b="1" dirty="0" smtClean="0"/>
          </a:p>
          <a:p>
            <a:pPr lvl="0"/>
            <a:endParaRPr lang="en-US" sz="28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400" dirty="0"/>
              <a:t>Right of consumers to </a:t>
            </a:r>
            <a:r>
              <a:rPr lang="en-US" sz="2400" b="1" dirty="0" smtClean="0"/>
              <a:t>object</a:t>
            </a:r>
          </a:p>
          <a:p>
            <a:pPr lvl="5"/>
            <a:r>
              <a:rPr lang="en-US" sz="2400" dirty="0" smtClean="0"/>
              <a:t>	</a:t>
            </a:r>
            <a:r>
              <a:rPr lang="en-US" sz="2000" dirty="0" smtClean="0"/>
              <a:t>-</a:t>
            </a:r>
            <a:r>
              <a:rPr lang="en-US" sz="2400" dirty="0" smtClean="0"/>
              <a:t> </a:t>
            </a:r>
            <a:r>
              <a:rPr lang="en-US" sz="2000" dirty="0" smtClean="0"/>
              <a:t>another check on the class action process that can improve an inadequate settlement or persuade a court to reject it.</a:t>
            </a:r>
          </a:p>
          <a:p>
            <a:pPr lvl="5"/>
            <a:r>
              <a:rPr lang="en-US" sz="2000" dirty="0"/>
              <a:t>	</a:t>
            </a:r>
            <a:r>
              <a:rPr lang="en-US" sz="2000" dirty="0" smtClean="0"/>
              <a:t>- can and is misused. </a:t>
            </a:r>
            <a:endParaRPr lang="en-US" sz="2000" dirty="0"/>
          </a:p>
        </p:txBody>
      </p:sp>
      <p:pic>
        <p:nvPicPr>
          <p:cNvPr id="13" name="Picture 2" descr="Image result for class action">
            <a:extLst>
              <a:ext uri="{FF2B5EF4-FFF2-40B4-BE49-F238E27FC236}">
                <a16:creationId xmlns:a16="http://schemas.microsoft.com/office/drawing/2014/main" xmlns="" id="{28BCA3A1-CD3B-4DB3-962C-911AC9DE22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6171248"/>
            <a:ext cx="1295400" cy="534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219542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81E68EA-2F4E-4031-ADB7-A375E3CDA4FB}"/>
              </a:ext>
            </a:extLst>
          </p:cNvPr>
          <p:cNvSpPr/>
          <p:nvPr/>
        </p:nvSpPr>
        <p:spPr>
          <a:xfrm>
            <a:off x="1143000" y="1499571"/>
            <a:ext cx="6781800" cy="1066800"/>
          </a:xfrm>
          <a:prstGeom prst="rect">
            <a:avLst/>
          </a:prstGeom>
        </p:spPr>
        <p:txBody>
          <a:bodyPr/>
          <a:lstStyle/>
          <a:p>
            <a:pPr lvl="0"/>
            <a:endParaRPr lang="en-US" sz="1800" dirty="0"/>
          </a:p>
        </p:txBody>
      </p:sp>
      <p:pic>
        <p:nvPicPr>
          <p:cNvPr id="9" name="Picture 2" descr="N:\Communications &amp; Marketing\NACA Logo\New_NACA_logos\NACA_Logo_name.png">
            <a:extLst>
              <a:ext uri="{FF2B5EF4-FFF2-40B4-BE49-F238E27FC236}">
                <a16:creationId xmlns:a16="http://schemas.microsoft.com/office/drawing/2014/main" xmlns="" id="{CC1B2120-FD16-484E-ADA2-6B1494D857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/>
          <a:srcRect b="7326"/>
          <a:stretch/>
        </p:blipFill>
        <p:spPr bwMode="auto">
          <a:xfrm>
            <a:off x="7772400" y="6172200"/>
            <a:ext cx="1219200" cy="531044"/>
          </a:xfrm>
          <a:prstGeom prst="rect">
            <a:avLst/>
          </a:prstGeom>
          <a:noFill/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002B36B-99C9-4220-8812-94B8FDF0B9CF}"/>
              </a:ext>
            </a:extLst>
          </p:cNvPr>
          <p:cNvSpPr/>
          <p:nvPr/>
        </p:nvSpPr>
        <p:spPr>
          <a:xfrm>
            <a:off x="838200" y="1347171"/>
            <a:ext cx="7315200" cy="4444023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D191FAE7-5F34-4CD0-A4AE-E679FB961FD9}"/>
              </a:ext>
            </a:extLst>
          </p:cNvPr>
          <p:cNvCxnSpPr/>
          <p:nvPr/>
        </p:nvCxnSpPr>
        <p:spPr>
          <a:xfrm>
            <a:off x="0" y="1066800"/>
            <a:ext cx="3276600" cy="0"/>
          </a:xfrm>
          <a:prstGeom prst="line">
            <a:avLst/>
          </a:prstGeom>
          <a:ln w="38100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B448D8E7-D0BC-4970-BFAD-35E9DB77DCAD}"/>
              </a:ext>
            </a:extLst>
          </p:cNvPr>
          <p:cNvGrpSpPr/>
          <p:nvPr/>
        </p:nvGrpSpPr>
        <p:grpSpPr>
          <a:xfrm>
            <a:off x="8642568" y="152493"/>
            <a:ext cx="349032" cy="376348"/>
            <a:chOff x="560840" y="1128601"/>
            <a:chExt cx="381000" cy="376348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xmlns="" id="{A89F5D84-CC0B-4C53-AE34-90F5336CDDEA}"/>
                </a:ext>
              </a:extLst>
            </p:cNvPr>
            <p:cNvSpPr/>
            <p:nvPr/>
          </p:nvSpPr>
          <p:spPr>
            <a:xfrm>
              <a:off x="560840" y="1135617"/>
              <a:ext cx="381000" cy="3693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xmlns="" id="{35C48607-806E-4609-9419-DFE96F324747}"/>
                </a:ext>
              </a:extLst>
            </p:cNvPr>
            <p:cNvSpPr txBox="1"/>
            <p:nvPr/>
          </p:nvSpPr>
          <p:spPr>
            <a:xfrm>
              <a:off x="564152" y="1128601"/>
              <a:ext cx="377688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</a:rPr>
                <a:t>8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E92F79EE-EA12-4DC4-B51F-B8AE54427D62}"/>
              </a:ext>
            </a:extLst>
          </p:cNvPr>
          <p:cNvSpPr txBox="1"/>
          <p:nvPr/>
        </p:nvSpPr>
        <p:spPr>
          <a:xfrm>
            <a:off x="152400" y="493067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The duty to notify class members</a:t>
            </a:r>
            <a:endParaRPr lang="en-US" sz="2400" b="1" dirty="0"/>
          </a:p>
        </p:txBody>
      </p:sp>
      <p:pic>
        <p:nvPicPr>
          <p:cNvPr id="11266" name="Picture 2" descr="Image result for letter">
            <a:extLst>
              <a:ext uri="{FF2B5EF4-FFF2-40B4-BE49-F238E27FC236}">
                <a16:creationId xmlns:a16="http://schemas.microsoft.com/office/drawing/2014/main" xmlns="" id="{4663EE42-28D9-4D19-AEAF-A66C1B2F9E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183633"/>
            <a:ext cx="845856" cy="582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219200" y="1676400"/>
            <a:ext cx="5638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 </a:t>
            </a:r>
          </a:p>
        </p:txBody>
      </p:sp>
      <p:sp>
        <p:nvSpPr>
          <p:cNvPr id="2" name="Rectangle 1"/>
          <p:cNvSpPr/>
          <p:nvPr/>
        </p:nvSpPr>
        <p:spPr>
          <a:xfrm>
            <a:off x="1143000" y="1524001"/>
            <a:ext cx="57150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/>
              <a:t>At a minimum a notice to class members must provide</a:t>
            </a:r>
            <a:r>
              <a:rPr lang="en-US" sz="2000" dirty="0" smtClean="0"/>
              <a:t>:</a:t>
            </a:r>
          </a:p>
          <a:p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A </a:t>
            </a:r>
            <a:r>
              <a:rPr lang="en-US" sz="1800" dirty="0"/>
              <a:t>clear statement explaining how to tell whether a consumer is a class </a:t>
            </a:r>
            <a:r>
              <a:rPr lang="en-US" sz="1800" dirty="0" smtClean="0"/>
              <a:t>member.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The </a:t>
            </a:r>
            <a:r>
              <a:rPr lang="en-US" sz="1800" dirty="0"/>
              <a:t>total amount of relief to be granted the class, stated in dollars where the payment is in cash or credit to an account, </a:t>
            </a:r>
            <a:r>
              <a:rPr lang="en-US" sz="1800" dirty="0" smtClean="0"/>
              <a:t>and the </a:t>
            </a:r>
            <a:r>
              <a:rPr lang="en-US" sz="1800" dirty="0"/>
              <a:t>nature and form of the individual relief each class member could </a:t>
            </a:r>
            <a:r>
              <a:rPr lang="en-US" sz="1800" dirty="0" smtClean="0"/>
              <a:t>obtain.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How further information can be obtained. More than one means (e.g., phone, fax, email, websites, and mail) of </a:t>
            </a:r>
            <a:r>
              <a:rPr lang="en-US" sz="1800" dirty="0" smtClean="0"/>
              <a:t>obtaining information </a:t>
            </a:r>
            <a:r>
              <a:rPr lang="en-US" sz="1800" dirty="0"/>
              <a:t>should be provided.</a:t>
            </a:r>
            <a:endParaRPr lang="en-US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70379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81E68EA-2F4E-4031-ADB7-A375E3CDA4FB}"/>
              </a:ext>
            </a:extLst>
          </p:cNvPr>
          <p:cNvSpPr/>
          <p:nvPr/>
        </p:nvSpPr>
        <p:spPr>
          <a:xfrm>
            <a:off x="1143000" y="1499571"/>
            <a:ext cx="6781800" cy="1066800"/>
          </a:xfrm>
          <a:prstGeom prst="rect">
            <a:avLst/>
          </a:prstGeo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No coupons</a:t>
            </a:r>
            <a:r>
              <a:rPr lang="en-US" sz="2400" dirty="0" smtClean="0"/>
              <a:t>!</a:t>
            </a:r>
          </a:p>
          <a:p>
            <a:r>
              <a:rPr lang="en-US" sz="1800" dirty="0" smtClean="0"/>
              <a:t>	- Except </a:t>
            </a:r>
            <a:r>
              <a:rPr lang="en-US" sz="1800" dirty="0"/>
              <a:t>in unusual circumstances, there is usually no principled reason why delivery of cash settlements cannot be achieved</a:t>
            </a:r>
            <a:r>
              <a:rPr lang="en-US" sz="1800" dirty="0" smtClean="0"/>
              <a:t>, aside </a:t>
            </a:r>
            <a:r>
              <a:rPr lang="en-US" sz="1800" dirty="0"/>
              <a:t>from the fact that the defendant prefers not </a:t>
            </a:r>
            <a:r>
              <a:rPr lang="en-US" sz="1800" dirty="0" smtClean="0"/>
              <a:t>to.</a:t>
            </a:r>
            <a:endParaRPr lang="en-US" sz="1800" dirty="0" smtClean="0"/>
          </a:p>
          <a:p>
            <a:pPr lvl="3"/>
            <a:r>
              <a:rPr lang="en-US" sz="2000" dirty="0" smtClean="0"/>
              <a:t>	</a:t>
            </a:r>
            <a:r>
              <a:rPr lang="en-US" sz="1800" dirty="0" smtClean="0"/>
              <a:t>-  Wrongdoing </a:t>
            </a:r>
            <a:r>
              <a:rPr lang="en-US" sz="1800" dirty="0"/>
              <a:t>defendant </a:t>
            </a:r>
            <a:r>
              <a:rPr lang="en-US" sz="1800" dirty="0" smtClean="0"/>
              <a:t>should not be rewarded with </a:t>
            </a:r>
            <a:r>
              <a:rPr lang="en-US" sz="1800" dirty="0"/>
              <a:t>new sales from the victims of its illegal practices</a:t>
            </a:r>
            <a:r>
              <a:rPr lang="en-US" sz="1800" dirty="0" smtClean="0"/>
              <a:t>.</a:t>
            </a:r>
          </a:p>
          <a:p>
            <a:pPr lvl="3"/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But </a:t>
            </a:r>
            <a:r>
              <a:rPr lang="en-US" sz="2400" i="1" dirty="0"/>
              <a:t>cy </a:t>
            </a:r>
            <a:r>
              <a:rPr lang="en-US" sz="2400" i="1" dirty="0" err="1"/>
              <a:t>pres</a:t>
            </a:r>
            <a:r>
              <a:rPr lang="en-US" sz="2400" dirty="0" smtClean="0"/>
              <a:t>!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- </a:t>
            </a:r>
            <a:r>
              <a:rPr lang="en-US" sz="1800" dirty="0" smtClean="0"/>
              <a:t>When </a:t>
            </a:r>
            <a:r>
              <a:rPr lang="en-US" sz="1800" dirty="0"/>
              <a:t>it is not possible to distribute all settlement funds to class members, class counsel should negotiate for a </a:t>
            </a:r>
            <a:r>
              <a:rPr lang="en-US" sz="1800" i="1" dirty="0"/>
              <a:t>cy </a:t>
            </a:r>
            <a:r>
              <a:rPr lang="en-US" sz="1800" i="1" dirty="0" err="1"/>
              <a:t>pres</a:t>
            </a:r>
            <a:r>
              <a:rPr lang="en-US" sz="1800" i="1" dirty="0"/>
              <a:t> </a:t>
            </a:r>
            <a:r>
              <a:rPr lang="en-US" sz="1800" dirty="0" smtClean="0"/>
              <a:t>distribution rather </a:t>
            </a:r>
            <a:r>
              <a:rPr lang="en-US" sz="1800" dirty="0"/>
              <a:t>than agreeing to a reversion. </a:t>
            </a:r>
            <a:endParaRPr lang="en-US" sz="1800" dirty="0" smtClean="0"/>
          </a:p>
          <a:p>
            <a:r>
              <a:rPr lang="en-US" sz="1800" dirty="0" smtClean="0"/>
              <a:t>	- Class </a:t>
            </a:r>
            <a:r>
              <a:rPr lang="en-US" sz="1800" dirty="0"/>
              <a:t>counsel should recommend </a:t>
            </a:r>
            <a:r>
              <a:rPr lang="en-US" sz="1800" i="1" dirty="0"/>
              <a:t>cy </a:t>
            </a:r>
            <a:r>
              <a:rPr lang="en-US" sz="1800" i="1" dirty="0" err="1"/>
              <a:t>pres</a:t>
            </a:r>
            <a:r>
              <a:rPr lang="en-US" sz="1800" i="1" dirty="0"/>
              <a:t> </a:t>
            </a:r>
            <a:r>
              <a:rPr lang="en-US" sz="1800" dirty="0"/>
              <a:t>remedies that will provide indirect benefit to </a:t>
            </a:r>
            <a:r>
              <a:rPr lang="en-US" sz="1800" dirty="0"/>
              <a:t>absent members of the class or which will further the purposes of the underlying litigation</a:t>
            </a:r>
            <a:endParaRPr lang="en-US" sz="1800" dirty="0"/>
          </a:p>
        </p:txBody>
      </p:sp>
      <p:pic>
        <p:nvPicPr>
          <p:cNvPr id="9" name="Picture 2" descr="N:\Communications &amp; Marketing\NACA Logo\New_NACA_logos\NACA_Logo_name.png">
            <a:extLst>
              <a:ext uri="{FF2B5EF4-FFF2-40B4-BE49-F238E27FC236}">
                <a16:creationId xmlns:a16="http://schemas.microsoft.com/office/drawing/2014/main" xmlns="" id="{CC1B2120-FD16-484E-ADA2-6B1494D857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/>
          <a:srcRect b="7326"/>
          <a:stretch/>
        </p:blipFill>
        <p:spPr bwMode="auto">
          <a:xfrm>
            <a:off x="7772400" y="6172200"/>
            <a:ext cx="1219200" cy="531044"/>
          </a:xfrm>
          <a:prstGeom prst="rect">
            <a:avLst/>
          </a:prstGeom>
          <a:noFill/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002B36B-99C9-4220-8812-94B8FDF0B9CF}"/>
              </a:ext>
            </a:extLst>
          </p:cNvPr>
          <p:cNvSpPr/>
          <p:nvPr/>
        </p:nvSpPr>
        <p:spPr>
          <a:xfrm>
            <a:off x="838200" y="1347171"/>
            <a:ext cx="7315200" cy="4444023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D191FAE7-5F34-4CD0-A4AE-E679FB961FD9}"/>
              </a:ext>
            </a:extLst>
          </p:cNvPr>
          <p:cNvCxnSpPr/>
          <p:nvPr/>
        </p:nvCxnSpPr>
        <p:spPr>
          <a:xfrm>
            <a:off x="0" y="1066800"/>
            <a:ext cx="3276600" cy="0"/>
          </a:xfrm>
          <a:prstGeom prst="line">
            <a:avLst/>
          </a:prstGeom>
          <a:ln w="38100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E92F79EE-EA12-4DC4-B51F-B8AE54427D62}"/>
              </a:ext>
            </a:extLst>
          </p:cNvPr>
          <p:cNvSpPr txBox="1"/>
          <p:nvPr/>
        </p:nvSpPr>
        <p:spPr>
          <a:xfrm>
            <a:off x="152400" y="493067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Distribution of money to class</a:t>
            </a:r>
          </a:p>
        </p:txBody>
      </p:sp>
      <p:pic>
        <p:nvPicPr>
          <p:cNvPr id="10242" name="Picture 2" descr="Image result for check money">
            <a:extLst>
              <a:ext uri="{FF2B5EF4-FFF2-40B4-BE49-F238E27FC236}">
                <a16:creationId xmlns:a16="http://schemas.microsoft.com/office/drawing/2014/main" xmlns="" id="{3AF473CA-812C-4516-8E72-632B2E2A80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943600"/>
            <a:ext cx="762000" cy="914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297320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81E68EA-2F4E-4031-ADB7-A375E3CDA4FB}"/>
              </a:ext>
            </a:extLst>
          </p:cNvPr>
          <p:cNvSpPr/>
          <p:nvPr/>
        </p:nvSpPr>
        <p:spPr>
          <a:xfrm>
            <a:off x="1104900" y="1762366"/>
            <a:ext cx="6781800" cy="2438400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/>
              <a:t>Class Actions can provide adequate redress to consumers who have been harmed by unfair, deceptive and/or unlawful </a:t>
            </a:r>
            <a:r>
              <a:rPr lang="en-US" sz="2400" dirty="0" smtClean="0"/>
              <a:t>behavior.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Class </a:t>
            </a:r>
            <a:r>
              <a:rPr lang="en-US" sz="2400" dirty="0"/>
              <a:t>Actions can penalize bad actors for </a:t>
            </a:r>
            <a:r>
              <a:rPr lang="en-US" sz="2400" dirty="0" smtClean="0"/>
              <a:t>their </a:t>
            </a:r>
            <a:r>
              <a:rPr lang="en-US" sz="2400" dirty="0"/>
              <a:t>wrongful behavior and serve to create rules for proper marketplace </a:t>
            </a:r>
            <a:r>
              <a:rPr lang="en-US" sz="2400" dirty="0" smtClean="0"/>
              <a:t>behavior.</a:t>
            </a:r>
            <a:endParaRPr lang="en-US" sz="2400" dirty="0"/>
          </a:p>
          <a:p>
            <a:endParaRPr lang="en-US" sz="2400" dirty="0"/>
          </a:p>
        </p:txBody>
      </p:sp>
      <p:pic>
        <p:nvPicPr>
          <p:cNvPr id="9" name="Picture 2" descr="N:\Communications &amp; Marketing\NACA Logo\New_NACA_logos\NACA_Logo_name.png">
            <a:extLst>
              <a:ext uri="{FF2B5EF4-FFF2-40B4-BE49-F238E27FC236}">
                <a16:creationId xmlns:a16="http://schemas.microsoft.com/office/drawing/2014/main" xmlns="" id="{CC1B2120-FD16-484E-ADA2-6B1494D857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/>
          <a:srcRect b="7326"/>
          <a:stretch/>
        </p:blipFill>
        <p:spPr bwMode="auto">
          <a:xfrm>
            <a:off x="7772400" y="6172200"/>
            <a:ext cx="1219200" cy="531044"/>
          </a:xfrm>
          <a:prstGeom prst="rect">
            <a:avLst/>
          </a:prstGeom>
          <a:noFill/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002B36B-99C9-4220-8812-94B8FDF0B9CF}"/>
              </a:ext>
            </a:extLst>
          </p:cNvPr>
          <p:cNvSpPr/>
          <p:nvPr/>
        </p:nvSpPr>
        <p:spPr>
          <a:xfrm>
            <a:off x="838200" y="1533766"/>
            <a:ext cx="7315200" cy="3124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36106018-5C41-4ACE-88EA-FC341525650C}"/>
              </a:ext>
            </a:extLst>
          </p:cNvPr>
          <p:cNvSpPr txBox="1"/>
          <p:nvPr/>
        </p:nvSpPr>
        <p:spPr>
          <a:xfrm>
            <a:off x="838200" y="1066800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Introduction</a:t>
            </a:r>
          </a:p>
        </p:txBody>
      </p:sp>
      <p:pic>
        <p:nvPicPr>
          <p:cNvPr id="12" name="Picture 2" descr="Image result for class action">
            <a:extLst>
              <a:ext uri="{FF2B5EF4-FFF2-40B4-BE49-F238E27FC236}">
                <a16:creationId xmlns:a16="http://schemas.microsoft.com/office/drawing/2014/main" xmlns="" id="{6F81FB86-3C24-4EDA-9853-00EFEEE727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4961588"/>
            <a:ext cx="3048000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103051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81E68EA-2F4E-4031-ADB7-A375E3CDA4FB}"/>
              </a:ext>
            </a:extLst>
          </p:cNvPr>
          <p:cNvSpPr/>
          <p:nvPr/>
        </p:nvSpPr>
        <p:spPr>
          <a:xfrm>
            <a:off x="1143000" y="1499571"/>
            <a:ext cx="6781800" cy="1066800"/>
          </a:xfrm>
          <a:prstGeom prst="rect">
            <a:avLst/>
          </a:prstGeom>
        </p:spPr>
        <p:txBody>
          <a:bodyPr/>
          <a:lstStyle/>
          <a:p>
            <a:pPr lvl="0"/>
            <a:endParaRPr lang="en-US" sz="1800" dirty="0"/>
          </a:p>
        </p:txBody>
      </p:sp>
      <p:pic>
        <p:nvPicPr>
          <p:cNvPr id="9" name="Picture 2" descr="N:\Communications &amp; Marketing\NACA Logo\New_NACA_logos\NACA_Logo_name.png">
            <a:extLst>
              <a:ext uri="{FF2B5EF4-FFF2-40B4-BE49-F238E27FC236}">
                <a16:creationId xmlns:a16="http://schemas.microsoft.com/office/drawing/2014/main" xmlns="" id="{CC1B2120-FD16-484E-ADA2-6B1494D857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/>
          <a:srcRect b="7326"/>
          <a:stretch/>
        </p:blipFill>
        <p:spPr bwMode="auto">
          <a:xfrm>
            <a:off x="7772400" y="6172200"/>
            <a:ext cx="1219200" cy="531044"/>
          </a:xfrm>
          <a:prstGeom prst="rect">
            <a:avLst/>
          </a:prstGeom>
          <a:noFill/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002B36B-99C9-4220-8812-94B8FDF0B9CF}"/>
              </a:ext>
            </a:extLst>
          </p:cNvPr>
          <p:cNvSpPr/>
          <p:nvPr/>
        </p:nvSpPr>
        <p:spPr>
          <a:xfrm>
            <a:off x="838200" y="1725590"/>
            <a:ext cx="7315200" cy="383701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D191FAE7-5F34-4CD0-A4AE-E679FB961FD9}"/>
              </a:ext>
            </a:extLst>
          </p:cNvPr>
          <p:cNvCxnSpPr/>
          <p:nvPr/>
        </p:nvCxnSpPr>
        <p:spPr>
          <a:xfrm>
            <a:off x="0" y="1066800"/>
            <a:ext cx="3276600" cy="0"/>
          </a:xfrm>
          <a:prstGeom prst="line">
            <a:avLst/>
          </a:prstGeom>
          <a:ln w="38100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E92F79EE-EA12-4DC4-B51F-B8AE54427D62}"/>
              </a:ext>
            </a:extLst>
          </p:cNvPr>
          <p:cNvSpPr txBox="1"/>
          <p:nvPr/>
        </p:nvSpPr>
        <p:spPr>
          <a:xfrm>
            <a:off x="152400" y="493067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Resources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81FC1A79-55B8-4969-A95A-AF0CDF9A6DBB}"/>
              </a:ext>
            </a:extLst>
          </p:cNvPr>
          <p:cNvSpPr/>
          <p:nvPr/>
        </p:nvSpPr>
        <p:spPr>
          <a:xfrm>
            <a:off x="1143000" y="2038303"/>
            <a:ext cx="6858000" cy="1066800"/>
          </a:xfrm>
          <a:prstGeom prst="rect">
            <a:avLst/>
          </a:prstGeom>
        </p:spPr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/>
              <a:t>NACA, “Standards and Guidelines for Litigating and Settling Consumer Class Actions,” available for free download at </a:t>
            </a:r>
            <a:r>
              <a:rPr lang="en-US" sz="1800" dirty="0">
                <a:hlinkClick r:id="rId4"/>
              </a:rPr>
              <a:t>www.consumeradvocates.org/sites/default/files/NACA%20Class%20Action%20Guidelines%20Updated%20May%202014.pdf</a:t>
            </a:r>
            <a:endParaRPr lang="en-US" sz="18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/>
              <a:t>Federal Judicial Center, “Managing Class Action Litigation: A Pocket Guide for Judges,” available for free download at </a:t>
            </a:r>
            <a:r>
              <a:rPr lang="en-US" sz="1800" u="sng" dirty="0">
                <a:hlinkClick r:id="rId5"/>
              </a:rPr>
              <a:t>www.fjc.gov/sites/default/files/2012/ClassGd3.pdf</a:t>
            </a:r>
            <a:endParaRPr lang="en-US" sz="1800" u="sng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/>
              <a:t>National Consumer Law Center, Consumer Class Actions, available for purchase at </a:t>
            </a:r>
            <a:r>
              <a:rPr lang="en-US" sz="1800" u="sng" dirty="0">
                <a:hlinkClick r:id="rId6"/>
              </a:rPr>
              <a:t>https://library.nclc.org/class</a:t>
            </a: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99975032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81E68EA-2F4E-4031-ADB7-A375E3CDA4FB}"/>
              </a:ext>
            </a:extLst>
          </p:cNvPr>
          <p:cNvSpPr/>
          <p:nvPr/>
        </p:nvSpPr>
        <p:spPr>
          <a:xfrm>
            <a:off x="1143000" y="1600200"/>
            <a:ext cx="6781800" cy="1066800"/>
          </a:xfrm>
          <a:prstGeom prst="rect">
            <a:avLst/>
          </a:prstGeom>
        </p:spPr>
        <p:txBody>
          <a:bodyPr/>
          <a:lstStyle/>
          <a:p>
            <a:pPr lvl="0"/>
            <a:endParaRPr lang="en-US" sz="1800" dirty="0"/>
          </a:p>
        </p:txBody>
      </p:sp>
      <p:pic>
        <p:nvPicPr>
          <p:cNvPr id="9" name="Picture 2" descr="N:\Communications &amp; Marketing\NACA Logo\New_NACA_logos\NACA_Logo_name.png">
            <a:extLst>
              <a:ext uri="{FF2B5EF4-FFF2-40B4-BE49-F238E27FC236}">
                <a16:creationId xmlns:a16="http://schemas.microsoft.com/office/drawing/2014/main" xmlns="" id="{CC1B2120-FD16-484E-ADA2-6B1494D857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/>
          <a:srcRect b="7326"/>
          <a:stretch/>
        </p:blipFill>
        <p:spPr bwMode="auto">
          <a:xfrm>
            <a:off x="7772400" y="6172200"/>
            <a:ext cx="1219200" cy="531044"/>
          </a:xfrm>
          <a:prstGeom prst="rect">
            <a:avLst/>
          </a:prstGeom>
          <a:noFill/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002B36B-99C9-4220-8812-94B8FDF0B9CF}"/>
              </a:ext>
            </a:extLst>
          </p:cNvPr>
          <p:cNvSpPr/>
          <p:nvPr/>
        </p:nvSpPr>
        <p:spPr>
          <a:xfrm>
            <a:off x="838200" y="1295400"/>
            <a:ext cx="7315200" cy="1777025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D191FAE7-5F34-4CD0-A4AE-E679FB961FD9}"/>
              </a:ext>
            </a:extLst>
          </p:cNvPr>
          <p:cNvCxnSpPr/>
          <p:nvPr/>
        </p:nvCxnSpPr>
        <p:spPr>
          <a:xfrm>
            <a:off x="0" y="1066800"/>
            <a:ext cx="3276600" cy="0"/>
          </a:xfrm>
          <a:prstGeom prst="line">
            <a:avLst/>
          </a:prstGeom>
          <a:ln w="38100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E92F79EE-EA12-4DC4-B51F-B8AE54427D62}"/>
              </a:ext>
            </a:extLst>
          </p:cNvPr>
          <p:cNvSpPr txBox="1"/>
          <p:nvPr/>
        </p:nvSpPr>
        <p:spPr>
          <a:xfrm>
            <a:off x="152400" y="152400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The US Supreme Court recognizes the usefulness of consumer class actions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81FC1A79-55B8-4969-A95A-AF0CDF9A6DBB}"/>
              </a:ext>
            </a:extLst>
          </p:cNvPr>
          <p:cNvSpPr/>
          <p:nvPr/>
        </p:nvSpPr>
        <p:spPr>
          <a:xfrm>
            <a:off x="1219200" y="1425952"/>
            <a:ext cx="6781800" cy="1066800"/>
          </a:xfrm>
          <a:prstGeom prst="rect">
            <a:avLst/>
          </a:prstGeom>
        </p:spPr>
        <p:txBody>
          <a:bodyPr/>
          <a:lstStyle/>
          <a:p>
            <a:r>
              <a:rPr lang="en-US" sz="1800" dirty="0"/>
              <a:t>“Class actions . . . may permit the plaintiffs to pool claims which would be uneconomical to litigate individually. [In such a case,] </a:t>
            </a:r>
            <a:r>
              <a:rPr lang="en-US" sz="1800" b="1" dirty="0"/>
              <a:t>most of the plaintiffs would have no realistic day in court if a class action were not available</a:t>
            </a:r>
            <a:r>
              <a:rPr lang="en-US" sz="1800" dirty="0"/>
              <a:t>.”</a:t>
            </a:r>
          </a:p>
          <a:p>
            <a:r>
              <a:rPr lang="en-US" sz="1800" i="1" dirty="0"/>
              <a:t>Phillips Petroleum Co. v. Shutts</a:t>
            </a:r>
            <a:r>
              <a:rPr lang="en-US" sz="1800" dirty="0"/>
              <a:t>, 472 U.S. 797, 809 (1985).</a:t>
            </a:r>
          </a:p>
          <a:p>
            <a:endParaRPr lang="en-US" sz="18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DF6FE539-3BB8-4340-B160-B5CFD8AF4844}"/>
              </a:ext>
            </a:extLst>
          </p:cNvPr>
          <p:cNvSpPr/>
          <p:nvPr/>
        </p:nvSpPr>
        <p:spPr>
          <a:xfrm>
            <a:off x="838200" y="3330952"/>
            <a:ext cx="7315200" cy="2672501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111751BC-BEEA-4C78-8D5B-A06E32D0DEEA}"/>
              </a:ext>
            </a:extLst>
          </p:cNvPr>
          <p:cNvSpPr/>
          <p:nvPr/>
        </p:nvSpPr>
        <p:spPr>
          <a:xfrm>
            <a:off x="1295400" y="3505200"/>
            <a:ext cx="6781800" cy="1066800"/>
          </a:xfrm>
          <a:prstGeom prst="rect">
            <a:avLst/>
          </a:prstGeom>
        </p:spPr>
        <p:txBody>
          <a:bodyPr/>
          <a:lstStyle/>
          <a:p>
            <a:r>
              <a:rPr lang="en-US" sz="1800" dirty="0"/>
              <a:t>“The policy at the very core of the class action </a:t>
            </a:r>
            <a:r>
              <a:rPr lang="en-US" sz="1800" dirty="0" smtClean="0"/>
              <a:t>mechanism </a:t>
            </a:r>
            <a:r>
              <a:rPr lang="en-US" sz="1800" dirty="0"/>
              <a:t>is to overcome the problem that small recoveries do not provide the incentive for any individual to bring a solo action prosecuting his or her rights. </a:t>
            </a:r>
            <a:r>
              <a:rPr lang="en-US" sz="1800" b="1" dirty="0"/>
              <a:t>A class action solves this problem by aggregating the relatively paltry potential recoveries into something worth someone’s (usually an attorney’s) labor</a:t>
            </a:r>
            <a:r>
              <a:rPr lang="en-US" sz="1800" dirty="0"/>
              <a:t>.”</a:t>
            </a:r>
          </a:p>
          <a:p>
            <a:r>
              <a:rPr lang="en-US" sz="1800" i="1" dirty="0" err="1"/>
              <a:t>Amchem</a:t>
            </a:r>
            <a:r>
              <a:rPr lang="en-US" sz="1800" i="1" dirty="0"/>
              <a:t> Prods., Inc. v. Windsor</a:t>
            </a:r>
            <a:r>
              <a:rPr lang="en-US" sz="1800" dirty="0"/>
              <a:t>, 521 U.S. 591, 117 S. Ct. 2231, 2246 (1997).</a:t>
            </a:r>
          </a:p>
          <a:p>
            <a:endParaRPr lang="en-US" sz="1800" dirty="0"/>
          </a:p>
        </p:txBody>
      </p:sp>
      <p:pic>
        <p:nvPicPr>
          <p:cNvPr id="1026" name="Picture 2" descr="Image result for supreme court">
            <a:extLst>
              <a:ext uri="{FF2B5EF4-FFF2-40B4-BE49-F238E27FC236}">
                <a16:creationId xmlns:a16="http://schemas.microsoft.com/office/drawing/2014/main" xmlns="" id="{BA62B8FD-5DFA-41DC-B51A-2B0C3103E7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alphaModFix amt="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4700"/>
                    </a14:imgEffect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096000"/>
            <a:ext cx="684212" cy="655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034920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81E68EA-2F4E-4031-ADB7-A375E3CDA4FB}"/>
              </a:ext>
            </a:extLst>
          </p:cNvPr>
          <p:cNvSpPr/>
          <p:nvPr/>
        </p:nvSpPr>
        <p:spPr>
          <a:xfrm>
            <a:off x="1143000" y="1499571"/>
            <a:ext cx="6781800" cy="1066800"/>
          </a:xfrm>
          <a:prstGeom prst="rect">
            <a:avLst/>
          </a:prstGeom>
        </p:spPr>
        <p:txBody>
          <a:bodyPr/>
          <a:lstStyle/>
          <a:p>
            <a:pPr lvl="0"/>
            <a:endParaRPr lang="en-US" sz="1800" dirty="0"/>
          </a:p>
        </p:txBody>
      </p:sp>
      <p:pic>
        <p:nvPicPr>
          <p:cNvPr id="9" name="Picture 2" descr="N:\Communications &amp; Marketing\NACA Logo\New_NACA_logos\NACA_Logo_name.png">
            <a:extLst>
              <a:ext uri="{FF2B5EF4-FFF2-40B4-BE49-F238E27FC236}">
                <a16:creationId xmlns:a16="http://schemas.microsoft.com/office/drawing/2014/main" xmlns="" id="{CC1B2120-FD16-484E-ADA2-6B1494D857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/>
          <a:srcRect b="7326"/>
          <a:stretch/>
        </p:blipFill>
        <p:spPr bwMode="auto">
          <a:xfrm>
            <a:off x="7772400" y="6172200"/>
            <a:ext cx="1219200" cy="531044"/>
          </a:xfrm>
          <a:prstGeom prst="rect">
            <a:avLst/>
          </a:prstGeom>
          <a:noFill/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002B36B-99C9-4220-8812-94B8FDF0B9CF}"/>
              </a:ext>
            </a:extLst>
          </p:cNvPr>
          <p:cNvSpPr/>
          <p:nvPr/>
        </p:nvSpPr>
        <p:spPr>
          <a:xfrm>
            <a:off x="838200" y="1347171"/>
            <a:ext cx="7315200" cy="4444023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D191FAE7-5F34-4CD0-A4AE-E679FB961FD9}"/>
              </a:ext>
            </a:extLst>
          </p:cNvPr>
          <p:cNvCxnSpPr/>
          <p:nvPr/>
        </p:nvCxnSpPr>
        <p:spPr>
          <a:xfrm>
            <a:off x="0" y="1066800"/>
            <a:ext cx="3276600" cy="0"/>
          </a:xfrm>
          <a:prstGeom prst="line">
            <a:avLst/>
          </a:prstGeom>
          <a:ln w="38100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E92F79EE-EA12-4DC4-B51F-B8AE54427D62}"/>
              </a:ext>
            </a:extLst>
          </p:cNvPr>
          <p:cNvSpPr txBox="1"/>
          <p:nvPr/>
        </p:nvSpPr>
        <p:spPr>
          <a:xfrm>
            <a:off x="152400" y="493067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Economic </a:t>
            </a:r>
            <a:r>
              <a:rPr lang="en-US" sz="2400" b="1" dirty="0"/>
              <a:t>Reality of Consumer Class Action Law Practice</a:t>
            </a:r>
            <a:endParaRPr lang="en-US" sz="2400" b="1" dirty="0"/>
          </a:p>
        </p:txBody>
      </p:sp>
      <p:pic>
        <p:nvPicPr>
          <p:cNvPr id="13" name="Picture 2" descr="Image result for class action">
            <a:extLst>
              <a:ext uri="{FF2B5EF4-FFF2-40B4-BE49-F238E27FC236}">
                <a16:creationId xmlns:a16="http://schemas.microsoft.com/office/drawing/2014/main" xmlns="" id="{28BCA3A1-CD3B-4DB3-962C-911AC9DE22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6171248"/>
            <a:ext cx="1295400" cy="534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524000" y="1905001"/>
            <a:ext cx="6019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/>
              <a:t>Difficult to represent an individual consumer who has been defrauded but whose damages are too small to bring an individual lawsuit</a:t>
            </a:r>
            <a:r>
              <a:rPr lang="en-US" sz="2400" dirty="0" smtClean="0"/>
              <a:t>.</a:t>
            </a:r>
          </a:p>
          <a:p>
            <a:pPr lvl="0"/>
            <a:endParaRPr lang="en-US" sz="24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Class </a:t>
            </a:r>
            <a:r>
              <a:rPr lang="en-US" sz="2400" dirty="0"/>
              <a:t>actions make it possible to help the individual consumer and many </a:t>
            </a:r>
            <a:r>
              <a:rPr lang="en-US" sz="2400" dirty="0" smtClean="0"/>
              <a:t>others.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9535792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81E68EA-2F4E-4031-ADB7-A375E3CDA4FB}"/>
              </a:ext>
            </a:extLst>
          </p:cNvPr>
          <p:cNvSpPr/>
          <p:nvPr/>
        </p:nvSpPr>
        <p:spPr>
          <a:xfrm>
            <a:off x="1143000" y="1499571"/>
            <a:ext cx="6781800" cy="1066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•</a:t>
            </a:r>
            <a:r>
              <a:rPr lang="en-US" sz="2400" b="1" dirty="0" smtClean="0"/>
              <a:t>Federal </a:t>
            </a:r>
            <a:r>
              <a:rPr lang="en-US" sz="2400" b="1" dirty="0"/>
              <a:t>Rule </a:t>
            </a:r>
            <a:r>
              <a:rPr lang="en-US" sz="2400" b="1" dirty="0" smtClean="0"/>
              <a:t>23: </a:t>
            </a:r>
            <a:r>
              <a:rPr lang="en-US" sz="2400" b="1" dirty="0"/>
              <a:t>Class </a:t>
            </a:r>
            <a:r>
              <a:rPr lang="en-US" sz="2400" b="1" dirty="0" smtClean="0"/>
              <a:t>Actions</a:t>
            </a:r>
            <a:endParaRPr lang="en-US" sz="2400" b="1" dirty="0"/>
          </a:p>
          <a:p>
            <a:pPr lvl="0"/>
            <a:endParaRPr lang="en-US" sz="24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Class </a:t>
            </a:r>
            <a:r>
              <a:rPr lang="en-US" sz="2400" dirty="0"/>
              <a:t>is so </a:t>
            </a:r>
            <a:r>
              <a:rPr lang="en-US" sz="2400" i="1" dirty="0"/>
              <a:t>numerous</a:t>
            </a:r>
            <a:r>
              <a:rPr lang="en-US" sz="2400" dirty="0"/>
              <a:t> that joinder is </a:t>
            </a:r>
            <a:r>
              <a:rPr lang="en-US" sz="2400" i="1" dirty="0" smtClean="0"/>
              <a:t>impracticable.</a:t>
            </a:r>
            <a:endParaRPr lang="en-US" sz="2400" i="1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Questions </a:t>
            </a:r>
            <a:r>
              <a:rPr lang="en-US" sz="2400" dirty="0"/>
              <a:t>of law and fact are </a:t>
            </a:r>
            <a:r>
              <a:rPr lang="en-US" sz="2400" i="1" dirty="0"/>
              <a:t>common</a:t>
            </a:r>
            <a:r>
              <a:rPr lang="en-US" sz="2400" dirty="0"/>
              <a:t> to the </a:t>
            </a:r>
            <a:r>
              <a:rPr lang="en-US" sz="2400" dirty="0" smtClean="0"/>
              <a:t>class.</a:t>
            </a:r>
            <a:endParaRPr lang="en-US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Claims </a:t>
            </a:r>
            <a:r>
              <a:rPr lang="en-US" sz="2400" dirty="0"/>
              <a:t>or defenses of the </a:t>
            </a:r>
            <a:r>
              <a:rPr lang="en-US" sz="2400" b="1" dirty="0"/>
              <a:t>representative parties</a:t>
            </a:r>
            <a:r>
              <a:rPr lang="en-US" sz="2400" dirty="0"/>
              <a:t> are </a:t>
            </a:r>
            <a:r>
              <a:rPr lang="en-US" sz="2400" i="1" dirty="0"/>
              <a:t>typical</a:t>
            </a:r>
            <a:r>
              <a:rPr lang="en-US" sz="2400" dirty="0"/>
              <a:t> to the </a:t>
            </a:r>
            <a:r>
              <a:rPr lang="en-US" sz="2400" dirty="0" smtClean="0"/>
              <a:t>class.</a:t>
            </a:r>
            <a:endParaRPr lang="en-US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The </a:t>
            </a:r>
            <a:r>
              <a:rPr lang="en-US" sz="2400" dirty="0"/>
              <a:t>representative parties will </a:t>
            </a:r>
            <a:r>
              <a:rPr lang="en-US" sz="2400" i="1" dirty="0"/>
              <a:t>fairly and adequately</a:t>
            </a:r>
            <a:r>
              <a:rPr lang="en-US" sz="2400" dirty="0"/>
              <a:t> protect the class’ interest.</a:t>
            </a:r>
          </a:p>
          <a:p>
            <a:pPr lvl="1"/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9" name="Picture 2" descr="N:\Communications &amp; Marketing\NACA Logo\New_NACA_logos\NACA_Logo_name.png">
            <a:extLst>
              <a:ext uri="{FF2B5EF4-FFF2-40B4-BE49-F238E27FC236}">
                <a16:creationId xmlns:a16="http://schemas.microsoft.com/office/drawing/2014/main" xmlns="" id="{CC1B2120-FD16-484E-ADA2-6B1494D857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/>
          <a:srcRect b="7326"/>
          <a:stretch/>
        </p:blipFill>
        <p:spPr bwMode="auto">
          <a:xfrm>
            <a:off x="7772400" y="6172200"/>
            <a:ext cx="1219200" cy="531044"/>
          </a:xfrm>
          <a:prstGeom prst="rect">
            <a:avLst/>
          </a:prstGeom>
          <a:noFill/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002B36B-99C9-4220-8812-94B8FDF0B9CF}"/>
              </a:ext>
            </a:extLst>
          </p:cNvPr>
          <p:cNvSpPr/>
          <p:nvPr/>
        </p:nvSpPr>
        <p:spPr>
          <a:xfrm>
            <a:off x="838200" y="1347171"/>
            <a:ext cx="7315200" cy="4444023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D191FAE7-5F34-4CD0-A4AE-E679FB961FD9}"/>
              </a:ext>
            </a:extLst>
          </p:cNvPr>
          <p:cNvCxnSpPr/>
          <p:nvPr/>
        </p:nvCxnSpPr>
        <p:spPr>
          <a:xfrm>
            <a:off x="0" y="1066800"/>
            <a:ext cx="3276600" cy="0"/>
          </a:xfrm>
          <a:prstGeom prst="line">
            <a:avLst/>
          </a:prstGeom>
          <a:ln w="38100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E92F79EE-EA12-4DC4-B51F-B8AE54427D62}"/>
              </a:ext>
            </a:extLst>
          </p:cNvPr>
          <p:cNvSpPr txBox="1"/>
          <p:nvPr/>
        </p:nvSpPr>
        <p:spPr>
          <a:xfrm>
            <a:off x="131801" y="521825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Origins of class actions in US federal courts </a:t>
            </a:r>
            <a:endParaRPr lang="en-US" sz="2400" b="1" dirty="0"/>
          </a:p>
        </p:txBody>
      </p:sp>
      <p:pic>
        <p:nvPicPr>
          <p:cNvPr id="5126" name="Picture 6" descr="Image result for gavel">
            <a:extLst>
              <a:ext uri="{FF2B5EF4-FFF2-40B4-BE49-F238E27FC236}">
                <a16:creationId xmlns:a16="http://schemas.microsoft.com/office/drawing/2014/main" xmlns="" id="{6109D08C-8B1C-4326-8C9A-90C88E907E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791194"/>
            <a:ext cx="863592" cy="1066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777066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81E68EA-2F4E-4031-ADB7-A375E3CDA4FB}"/>
              </a:ext>
            </a:extLst>
          </p:cNvPr>
          <p:cNvSpPr/>
          <p:nvPr/>
        </p:nvSpPr>
        <p:spPr>
          <a:xfrm>
            <a:off x="1143000" y="1499571"/>
            <a:ext cx="6781800" cy="1066800"/>
          </a:xfrm>
          <a:prstGeom prst="rect">
            <a:avLst/>
          </a:prstGeom>
        </p:spPr>
        <p:txBody>
          <a:bodyPr/>
          <a:lstStyle/>
          <a:p>
            <a:pPr lvl="0"/>
            <a:endParaRPr lang="en-US" sz="1800" dirty="0"/>
          </a:p>
        </p:txBody>
      </p:sp>
      <p:pic>
        <p:nvPicPr>
          <p:cNvPr id="9" name="Picture 2" descr="N:\Communications &amp; Marketing\NACA Logo\New_NACA_logos\NACA_Logo_name.png">
            <a:extLst>
              <a:ext uri="{FF2B5EF4-FFF2-40B4-BE49-F238E27FC236}">
                <a16:creationId xmlns:a16="http://schemas.microsoft.com/office/drawing/2014/main" xmlns="" id="{CC1B2120-FD16-484E-ADA2-6B1494D857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/>
          <a:srcRect b="7326"/>
          <a:stretch/>
        </p:blipFill>
        <p:spPr bwMode="auto">
          <a:xfrm>
            <a:off x="7772400" y="6172200"/>
            <a:ext cx="1219200" cy="531044"/>
          </a:xfrm>
          <a:prstGeom prst="rect">
            <a:avLst/>
          </a:prstGeom>
          <a:noFill/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002B36B-99C9-4220-8812-94B8FDF0B9CF}"/>
              </a:ext>
            </a:extLst>
          </p:cNvPr>
          <p:cNvSpPr/>
          <p:nvPr/>
        </p:nvSpPr>
        <p:spPr>
          <a:xfrm>
            <a:off x="838200" y="1347171"/>
            <a:ext cx="7315200" cy="4444023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D191FAE7-5F34-4CD0-A4AE-E679FB961FD9}"/>
              </a:ext>
            </a:extLst>
          </p:cNvPr>
          <p:cNvCxnSpPr/>
          <p:nvPr/>
        </p:nvCxnSpPr>
        <p:spPr>
          <a:xfrm>
            <a:off x="0" y="1066800"/>
            <a:ext cx="3276600" cy="0"/>
          </a:xfrm>
          <a:prstGeom prst="line">
            <a:avLst/>
          </a:prstGeom>
          <a:ln w="38100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E92F79EE-EA12-4DC4-B51F-B8AE54427D62}"/>
              </a:ext>
            </a:extLst>
          </p:cNvPr>
          <p:cNvSpPr txBox="1"/>
          <p:nvPr/>
        </p:nvSpPr>
        <p:spPr>
          <a:xfrm>
            <a:off x="152400" y="493067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Origins of class actions in US federal courts </a:t>
            </a:r>
            <a:endParaRPr lang="en-US" sz="2400" b="1" dirty="0"/>
          </a:p>
        </p:txBody>
      </p:sp>
      <p:pic>
        <p:nvPicPr>
          <p:cNvPr id="7170" name="Picture 2" descr="Image result for pie chart">
            <a:extLst>
              <a:ext uri="{FF2B5EF4-FFF2-40B4-BE49-F238E27FC236}">
                <a16:creationId xmlns:a16="http://schemas.microsoft.com/office/drawing/2014/main" xmlns="" id="{5E48EFC5-7C44-47A8-AEB6-AB4CC0E353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65" y="6096000"/>
            <a:ext cx="675735" cy="703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295400" y="1752600"/>
            <a:ext cx="63246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b="1" dirty="0"/>
              <a:t>Federal Rule </a:t>
            </a:r>
            <a:r>
              <a:rPr lang="en-US" sz="2400" b="1" dirty="0" smtClean="0"/>
              <a:t>23: Class Action – process</a:t>
            </a:r>
          </a:p>
          <a:p>
            <a:pPr lvl="0"/>
            <a:endParaRPr lang="en-US" sz="2400" b="1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Filing of Complaint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Motions practice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Discovery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Class Certification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Settlement or </a:t>
            </a:r>
            <a:r>
              <a:rPr lang="en-US" sz="2400" dirty="0" smtClean="0"/>
              <a:t>Judgement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Court Approval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4700558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81E68EA-2F4E-4031-ADB7-A375E3CDA4FB}"/>
              </a:ext>
            </a:extLst>
          </p:cNvPr>
          <p:cNvSpPr/>
          <p:nvPr/>
        </p:nvSpPr>
        <p:spPr>
          <a:xfrm>
            <a:off x="1143000" y="1499571"/>
            <a:ext cx="6781800" cy="1066800"/>
          </a:xfrm>
          <a:prstGeom prst="rect">
            <a:avLst/>
          </a:prstGeom>
        </p:spPr>
        <p:txBody>
          <a:bodyPr/>
          <a:lstStyle/>
          <a:p>
            <a:pPr lvl="0"/>
            <a:endParaRPr lang="en-US" sz="1800" dirty="0"/>
          </a:p>
        </p:txBody>
      </p:sp>
      <p:pic>
        <p:nvPicPr>
          <p:cNvPr id="9" name="Picture 2" descr="N:\Communications &amp; Marketing\NACA Logo\New_NACA_logos\NACA_Logo_name.png">
            <a:extLst>
              <a:ext uri="{FF2B5EF4-FFF2-40B4-BE49-F238E27FC236}">
                <a16:creationId xmlns:a16="http://schemas.microsoft.com/office/drawing/2014/main" xmlns="" id="{CC1B2120-FD16-484E-ADA2-6B1494D857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/>
          <a:srcRect b="7326"/>
          <a:stretch/>
        </p:blipFill>
        <p:spPr bwMode="auto">
          <a:xfrm>
            <a:off x="7772400" y="6172200"/>
            <a:ext cx="1219200" cy="531044"/>
          </a:xfrm>
          <a:prstGeom prst="rect">
            <a:avLst/>
          </a:prstGeom>
          <a:noFill/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002B36B-99C9-4220-8812-94B8FDF0B9CF}"/>
              </a:ext>
            </a:extLst>
          </p:cNvPr>
          <p:cNvSpPr/>
          <p:nvPr/>
        </p:nvSpPr>
        <p:spPr>
          <a:xfrm>
            <a:off x="838200" y="1347171"/>
            <a:ext cx="7315200" cy="4444023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D191FAE7-5F34-4CD0-A4AE-E679FB961FD9}"/>
              </a:ext>
            </a:extLst>
          </p:cNvPr>
          <p:cNvCxnSpPr/>
          <p:nvPr/>
        </p:nvCxnSpPr>
        <p:spPr>
          <a:xfrm>
            <a:off x="0" y="1066800"/>
            <a:ext cx="3276600" cy="0"/>
          </a:xfrm>
          <a:prstGeom prst="line">
            <a:avLst/>
          </a:prstGeom>
          <a:ln w="38100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E92F79EE-EA12-4DC4-B51F-B8AE54427D62}"/>
              </a:ext>
            </a:extLst>
          </p:cNvPr>
          <p:cNvSpPr txBox="1"/>
          <p:nvPr/>
        </p:nvSpPr>
        <p:spPr>
          <a:xfrm>
            <a:off x="152400" y="493067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Current consumer class action practice: Best </a:t>
            </a:r>
            <a:r>
              <a:rPr lang="en-US" sz="2400" b="1" dirty="0" smtClean="0"/>
              <a:t>practices</a:t>
            </a:r>
            <a:endParaRPr lang="en-US" sz="2400" b="1" dirty="0"/>
          </a:p>
        </p:txBody>
      </p:sp>
      <p:pic>
        <p:nvPicPr>
          <p:cNvPr id="8194" name="Picture 2" descr="Image result for magnifying glass">
            <a:extLst>
              <a:ext uri="{FF2B5EF4-FFF2-40B4-BE49-F238E27FC236}">
                <a16:creationId xmlns:a16="http://schemas.microsoft.com/office/drawing/2014/main" xmlns="" id="{F7DCF420-9061-469A-9F29-A8F437A5D5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94665">
            <a:off x="90634" y="6120210"/>
            <a:ext cx="608684" cy="608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371600" y="1767007"/>
            <a:ext cx="609600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Choosing </a:t>
            </a:r>
            <a:r>
              <a:rPr lang="en-US" sz="2000" b="1" dirty="0" smtClean="0"/>
              <a:t>cases</a:t>
            </a:r>
            <a:endParaRPr lang="en-US" sz="2000" b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/>
              <a:t>Essential to choose the proper claims to assert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/>
              <a:t>Keep it simple!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/>
              <a:t>Only claims that can be made for each class member and that, if possible, do not depend on complicated facts or facts that will be difficult to prove.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/>
              <a:t>The most successful class actions tend to have a very simple series of facts, often facts that are not disputable. </a:t>
            </a:r>
            <a:r>
              <a:rPr lang="en-US" sz="1800" dirty="0" smtClean="0"/>
              <a:t>For example: an </a:t>
            </a:r>
            <a:r>
              <a:rPr lang="en-US" sz="1800" dirty="0"/>
              <a:t>identical form debt collection letter that violates the law.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/>
              <a:t>Class actions depend on patterns that can be shown to apply uniformly- preferably identically - across the class.</a:t>
            </a:r>
          </a:p>
        </p:txBody>
      </p:sp>
    </p:spTree>
    <p:extLst>
      <p:ext uri="{BB962C8B-B14F-4D97-AF65-F5344CB8AC3E}">
        <p14:creationId xmlns:p14="http://schemas.microsoft.com/office/powerpoint/2010/main" val="119104671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81E68EA-2F4E-4031-ADB7-A375E3CDA4FB}"/>
              </a:ext>
            </a:extLst>
          </p:cNvPr>
          <p:cNvSpPr/>
          <p:nvPr/>
        </p:nvSpPr>
        <p:spPr>
          <a:xfrm>
            <a:off x="1143000" y="1499571"/>
            <a:ext cx="6781800" cy="1066800"/>
          </a:xfrm>
          <a:prstGeom prst="rect">
            <a:avLst/>
          </a:prstGeom>
        </p:spPr>
        <p:txBody>
          <a:bodyPr/>
          <a:lstStyle/>
          <a:p>
            <a:pPr lvl="0"/>
            <a:endParaRPr lang="en-US" sz="1800" dirty="0"/>
          </a:p>
        </p:txBody>
      </p:sp>
      <p:pic>
        <p:nvPicPr>
          <p:cNvPr id="9" name="Picture 2" descr="N:\Communications &amp; Marketing\NACA Logo\New_NACA_logos\NACA_Logo_name.png">
            <a:extLst>
              <a:ext uri="{FF2B5EF4-FFF2-40B4-BE49-F238E27FC236}">
                <a16:creationId xmlns:a16="http://schemas.microsoft.com/office/drawing/2014/main" xmlns="" id="{CC1B2120-FD16-484E-ADA2-6B1494D857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/>
          <a:srcRect b="7326"/>
          <a:stretch/>
        </p:blipFill>
        <p:spPr bwMode="auto">
          <a:xfrm>
            <a:off x="7772400" y="6172200"/>
            <a:ext cx="1219200" cy="531044"/>
          </a:xfrm>
          <a:prstGeom prst="rect">
            <a:avLst/>
          </a:prstGeom>
          <a:noFill/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002B36B-99C9-4220-8812-94B8FDF0B9CF}"/>
              </a:ext>
            </a:extLst>
          </p:cNvPr>
          <p:cNvSpPr/>
          <p:nvPr/>
        </p:nvSpPr>
        <p:spPr>
          <a:xfrm>
            <a:off x="838200" y="1347171"/>
            <a:ext cx="7315200" cy="4444023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D191FAE7-5F34-4CD0-A4AE-E679FB961FD9}"/>
              </a:ext>
            </a:extLst>
          </p:cNvPr>
          <p:cNvCxnSpPr/>
          <p:nvPr/>
        </p:nvCxnSpPr>
        <p:spPr>
          <a:xfrm>
            <a:off x="0" y="1066800"/>
            <a:ext cx="3276600" cy="0"/>
          </a:xfrm>
          <a:prstGeom prst="line">
            <a:avLst/>
          </a:prstGeom>
          <a:ln w="38100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E92F79EE-EA12-4DC4-B51F-B8AE54427D62}"/>
              </a:ext>
            </a:extLst>
          </p:cNvPr>
          <p:cNvSpPr txBox="1"/>
          <p:nvPr/>
        </p:nvSpPr>
        <p:spPr>
          <a:xfrm>
            <a:off x="152400" y="493067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Current consumer class action practice: Best </a:t>
            </a:r>
            <a:r>
              <a:rPr lang="en-US" sz="2400" b="1" dirty="0" smtClean="0"/>
              <a:t>practices</a:t>
            </a:r>
            <a:endParaRPr lang="en-US" sz="2400" b="1" dirty="0"/>
          </a:p>
        </p:txBody>
      </p:sp>
      <p:sp>
        <p:nvSpPr>
          <p:cNvPr id="2" name="Rectangle 1"/>
          <p:cNvSpPr/>
          <p:nvPr/>
        </p:nvSpPr>
        <p:spPr>
          <a:xfrm>
            <a:off x="1404870" y="1767007"/>
            <a:ext cx="609600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Choosing </a:t>
            </a:r>
            <a:r>
              <a:rPr lang="en-US" sz="2400" b="1" dirty="0" smtClean="0"/>
              <a:t>clients</a:t>
            </a:r>
            <a:r>
              <a:rPr lang="en-US" sz="2400" dirty="0" smtClean="0"/>
              <a:t>: class representatives</a:t>
            </a:r>
          </a:p>
          <a:p>
            <a:endParaRPr lang="en-US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Claims </a:t>
            </a:r>
            <a:r>
              <a:rPr lang="en-US" sz="2400" dirty="0"/>
              <a:t>or defenses are </a:t>
            </a:r>
            <a:r>
              <a:rPr lang="en-US" sz="2400" b="1" i="1" dirty="0"/>
              <a:t>typical</a:t>
            </a:r>
            <a:r>
              <a:rPr lang="en-US" sz="2400" dirty="0"/>
              <a:t> to the </a:t>
            </a:r>
            <a:r>
              <a:rPr lang="en-US" sz="2400" dirty="0" smtClean="0"/>
              <a:t>class.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Will </a:t>
            </a:r>
            <a:r>
              <a:rPr lang="en-US" sz="2400" b="1" i="1" dirty="0"/>
              <a:t>fairly and adequately </a:t>
            </a:r>
            <a:r>
              <a:rPr lang="en-US" sz="2400" dirty="0"/>
              <a:t>protect the class’ interest.</a:t>
            </a:r>
          </a:p>
        </p:txBody>
      </p:sp>
      <p:pic>
        <p:nvPicPr>
          <p:cNvPr id="13" name="Picture 2" descr="Image result for class action">
            <a:extLst>
              <a:ext uri="{FF2B5EF4-FFF2-40B4-BE49-F238E27FC236}">
                <a16:creationId xmlns:a16="http://schemas.microsoft.com/office/drawing/2014/main" xmlns="" id="{28BCA3A1-CD3B-4DB3-962C-911AC9DE22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6171248"/>
            <a:ext cx="1295400" cy="534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089186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81E68EA-2F4E-4031-ADB7-A375E3CDA4FB}"/>
              </a:ext>
            </a:extLst>
          </p:cNvPr>
          <p:cNvSpPr/>
          <p:nvPr/>
        </p:nvSpPr>
        <p:spPr>
          <a:xfrm>
            <a:off x="1143000" y="1499571"/>
            <a:ext cx="6781800" cy="1066800"/>
          </a:xfrm>
          <a:prstGeom prst="rect">
            <a:avLst/>
          </a:prstGeom>
        </p:spPr>
        <p:txBody>
          <a:bodyPr/>
          <a:lstStyle/>
          <a:p>
            <a:pPr lvl="0"/>
            <a:endParaRPr lang="en-US" sz="1800" dirty="0"/>
          </a:p>
        </p:txBody>
      </p:sp>
      <p:pic>
        <p:nvPicPr>
          <p:cNvPr id="9" name="Picture 2" descr="N:\Communications &amp; Marketing\NACA Logo\New_NACA_logos\NACA_Logo_name.png">
            <a:extLst>
              <a:ext uri="{FF2B5EF4-FFF2-40B4-BE49-F238E27FC236}">
                <a16:creationId xmlns:a16="http://schemas.microsoft.com/office/drawing/2014/main" xmlns="" id="{CC1B2120-FD16-484E-ADA2-6B1494D857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/>
          <a:srcRect b="7326"/>
          <a:stretch/>
        </p:blipFill>
        <p:spPr bwMode="auto">
          <a:xfrm>
            <a:off x="7772400" y="6172200"/>
            <a:ext cx="1219200" cy="531044"/>
          </a:xfrm>
          <a:prstGeom prst="rect">
            <a:avLst/>
          </a:prstGeom>
          <a:noFill/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002B36B-99C9-4220-8812-94B8FDF0B9CF}"/>
              </a:ext>
            </a:extLst>
          </p:cNvPr>
          <p:cNvSpPr/>
          <p:nvPr/>
        </p:nvSpPr>
        <p:spPr>
          <a:xfrm>
            <a:off x="838200" y="1347171"/>
            <a:ext cx="7315200" cy="4444023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D191FAE7-5F34-4CD0-A4AE-E679FB961FD9}"/>
              </a:ext>
            </a:extLst>
          </p:cNvPr>
          <p:cNvCxnSpPr/>
          <p:nvPr/>
        </p:nvCxnSpPr>
        <p:spPr>
          <a:xfrm>
            <a:off x="0" y="1066800"/>
            <a:ext cx="3276600" cy="0"/>
          </a:xfrm>
          <a:prstGeom prst="line">
            <a:avLst/>
          </a:prstGeom>
          <a:ln w="38100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E92F79EE-EA12-4DC4-B51F-B8AE54427D62}"/>
              </a:ext>
            </a:extLst>
          </p:cNvPr>
          <p:cNvSpPr txBox="1"/>
          <p:nvPr/>
        </p:nvSpPr>
        <p:spPr>
          <a:xfrm>
            <a:off x="152400" y="493067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Current consumer class action practice: Best </a:t>
            </a:r>
            <a:r>
              <a:rPr lang="en-US" sz="2400" b="1" dirty="0" smtClean="0"/>
              <a:t>practices</a:t>
            </a:r>
            <a:endParaRPr lang="en-US" sz="2400" b="1" dirty="0"/>
          </a:p>
        </p:txBody>
      </p:sp>
      <p:pic>
        <p:nvPicPr>
          <p:cNvPr id="8194" name="Picture 2" descr="Image result for magnifying glass">
            <a:extLst>
              <a:ext uri="{FF2B5EF4-FFF2-40B4-BE49-F238E27FC236}">
                <a16:creationId xmlns:a16="http://schemas.microsoft.com/office/drawing/2014/main" xmlns="" id="{F7DCF420-9061-469A-9F29-A8F437A5D5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94665">
            <a:off x="90634" y="6120210"/>
            <a:ext cx="608684" cy="608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404870" y="1767007"/>
            <a:ext cx="6096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Choosing types of </a:t>
            </a:r>
            <a:r>
              <a:rPr lang="en-US" sz="2400" b="1" dirty="0" smtClean="0"/>
              <a:t>relief: money and/or injunctive relief: </a:t>
            </a:r>
          </a:p>
          <a:p>
            <a:endParaRPr lang="en-US" sz="2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What does an attorney want to achieve by filing the complaint on behalf of the collective group?</a:t>
            </a:r>
          </a:p>
          <a:p>
            <a:pPr lvl="2"/>
            <a:r>
              <a:rPr lang="en-US" sz="1800" dirty="0" smtClean="0"/>
              <a:t>	- Financial redress for harmed consumers.</a:t>
            </a:r>
          </a:p>
          <a:p>
            <a:pPr lvl="2"/>
            <a:r>
              <a:rPr lang="en-US" sz="1800" dirty="0" smtClean="0"/>
              <a:t>	- Ending/ preventing unlawful corporate behavior.</a:t>
            </a:r>
          </a:p>
          <a:p>
            <a:pPr lvl="2"/>
            <a:endParaRPr lang="en-US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What can realistically be achieved based on the facts alleged in the complaint?</a:t>
            </a:r>
            <a:endParaRPr lang="en-US" sz="1800" dirty="0"/>
          </a:p>
          <a:p>
            <a:endParaRPr lang="en-US" sz="2400" b="1" dirty="0" smtClean="0"/>
          </a:p>
          <a:p>
            <a:endParaRPr lang="en-US" sz="2400" b="1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674842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B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3203</TotalTime>
  <Words>1244</Words>
  <Application>Microsoft Office PowerPoint</Application>
  <PresentationFormat>On-screen Show (4:3)</PresentationFormat>
  <Paragraphs>149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Tax Initiative</dc:title>
  <dc:creator>Rebecca Smolar</dc:creator>
  <cp:lastModifiedBy>Ira Rheingold</cp:lastModifiedBy>
  <cp:revision>76</cp:revision>
  <dcterms:modified xsi:type="dcterms:W3CDTF">2019-10-11T17:43:46Z</dcterms:modified>
</cp:coreProperties>
</file>