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11" r:id="rId2"/>
    <p:sldId id="345" r:id="rId3"/>
    <p:sldId id="348" r:id="rId4"/>
    <p:sldId id="323" r:id="rId5"/>
    <p:sldId id="349" r:id="rId6"/>
    <p:sldId id="314" r:id="rId7"/>
    <p:sldId id="325" r:id="rId8"/>
    <p:sldId id="343" r:id="rId9"/>
    <p:sldId id="347" r:id="rId10"/>
    <p:sldId id="312" r:id="rId11"/>
    <p:sldId id="328" r:id="rId12"/>
    <p:sldId id="313" r:id="rId13"/>
    <p:sldId id="319" r:id="rId14"/>
    <p:sldId id="336" r:id="rId15"/>
    <p:sldId id="338" r:id="rId16"/>
    <p:sldId id="287" r:id="rId17"/>
    <p:sldId id="346" r:id="rId18"/>
    <p:sldId id="35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 Weissman" initials="R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60" d="100"/>
          <a:sy n="60" d="100"/>
        </p:scale>
        <p:origin x="-2136" y="-7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35146FD-6FCC-470E-967B-64FD37D702C6}" type="datetimeFigureOut">
              <a:rPr lang="en-US" smtClean="0"/>
              <a:pPr/>
              <a:t>5/29/2014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CE77B45-55DC-4EFC-ADBA-60AD7448FB76}" type="slidenum">
              <a:rPr lang="en-US" smtClean="0"/>
              <a:pPr/>
              <a:t>‹#›</a:t>
            </a:fld>
            <a:endParaRPr lang="en-US"/>
          </a:p>
        </p:txBody>
      </p:sp>
    </p:spTree>
    <p:extLst>
      <p:ext uri="{BB962C8B-B14F-4D97-AF65-F5344CB8AC3E}">
        <p14:creationId xmlns:p14="http://schemas.microsoft.com/office/powerpoint/2010/main" xmlns="" val="2852975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6BDCDFC-0FD0-44BE-898B-82EDAB2222FC}" type="datetimeFigureOut">
              <a:rPr lang="en-US" smtClean="0"/>
              <a:pPr/>
              <a:t>5/29/2014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3983ABB-5E4C-4FFD-8327-3F60EB60B340}" type="slidenum">
              <a:rPr lang="en-US" smtClean="0"/>
              <a:pPr/>
              <a:t>‹#›</a:t>
            </a:fld>
            <a:endParaRPr lang="en-US"/>
          </a:p>
        </p:txBody>
      </p:sp>
    </p:spTree>
    <p:extLst>
      <p:ext uri="{BB962C8B-B14F-4D97-AF65-F5344CB8AC3E}">
        <p14:creationId xmlns:p14="http://schemas.microsoft.com/office/powerpoint/2010/main" xmlns="" val="2121207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http://www.ustr.gov/about-us/press-office/speeches/transcripts/2013/september/froman-us-eu-ttip</a:t>
            </a:r>
            <a:endParaRPr lang="en-US" dirty="0"/>
          </a:p>
        </p:txBody>
      </p:sp>
      <p:sp>
        <p:nvSpPr>
          <p:cNvPr id="4" name="Slide Number Placeholder 3"/>
          <p:cNvSpPr>
            <a:spLocks noGrp="1"/>
          </p:cNvSpPr>
          <p:nvPr>
            <p:ph type="sldNum" sz="quarter" idx="10"/>
          </p:nvPr>
        </p:nvSpPr>
        <p:spPr/>
        <p:txBody>
          <a:bodyPr/>
          <a:lstStyle/>
          <a:p>
            <a:fld id="{D3983ABB-5E4C-4FFD-8327-3F60EB60B340}" type="slidenum">
              <a:rPr lang="en-US" smtClean="0"/>
              <a:pPr/>
              <a:t>17</a:t>
            </a:fld>
            <a:endParaRPr lang="en-US"/>
          </a:p>
        </p:txBody>
      </p:sp>
    </p:spTree>
    <p:extLst>
      <p:ext uri="{BB962C8B-B14F-4D97-AF65-F5344CB8AC3E}">
        <p14:creationId xmlns:p14="http://schemas.microsoft.com/office/powerpoint/2010/main" xmlns="" val="1113821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C9CFE5-8B04-4C4C-8FC7-D5C00F47812B}"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2504105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C9CFE5-8B04-4C4C-8FC7-D5C00F47812B}"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3614086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C9CFE5-8B04-4C4C-8FC7-D5C00F47812B}"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2799754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C9CFE5-8B04-4C4C-8FC7-D5C00F47812B}"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320951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C9CFE5-8B04-4C4C-8FC7-D5C00F47812B}"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305565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C9CFE5-8B04-4C4C-8FC7-D5C00F47812B}" type="datetimeFigureOut">
              <a:rPr lang="en-US" smtClean="0"/>
              <a:pPr/>
              <a:t>5/29/2014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742109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C9CFE5-8B04-4C4C-8FC7-D5C00F47812B}" type="datetimeFigureOut">
              <a:rPr lang="en-US" smtClean="0"/>
              <a:pPr/>
              <a:t>5/29/2014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1238985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C9CFE5-8B04-4C4C-8FC7-D5C00F47812B}" type="datetimeFigureOut">
              <a:rPr lang="en-US" smtClean="0"/>
              <a:pPr/>
              <a:t>5/29/2014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35259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9CFE5-8B04-4C4C-8FC7-D5C00F47812B}" type="datetimeFigureOut">
              <a:rPr lang="en-US" smtClean="0"/>
              <a:pPr/>
              <a:t>5/29/2014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149302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9CFE5-8B04-4C4C-8FC7-D5C00F47812B}" type="datetimeFigureOut">
              <a:rPr lang="en-US" smtClean="0"/>
              <a:pPr/>
              <a:t>5/29/2014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240284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9CFE5-8B04-4C4C-8FC7-D5C00F47812B}" type="datetimeFigureOut">
              <a:rPr lang="en-US" smtClean="0"/>
              <a:pPr/>
              <a:t>5/29/2014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428558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9CFE5-8B04-4C4C-8FC7-D5C00F47812B}" type="datetimeFigureOut">
              <a:rPr lang="en-US" smtClean="0"/>
              <a:pPr/>
              <a:t>5/29/2014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CDC53-0EA6-48AE-8084-8CF6453A6AF1}" type="slidenum">
              <a:rPr lang="en-US" smtClean="0"/>
              <a:pPr/>
              <a:t>‹#›</a:t>
            </a:fld>
            <a:endParaRPr lang="en-US"/>
          </a:p>
        </p:txBody>
      </p:sp>
    </p:spTree>
    <p:extLst>
      <p:ext uri="{BB962C8B-B14F-4D97-AF65-F5344CB8AC3E}">
        <p14:creationId xmlns:p14="http://schemas.microsoft.com/office/powerpoint/2010/main" xmlns="" val="309934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itizen.org" TargetMode="External"/><Relationship Id="rId2" Type="http://schemas.openxmlformats.org/officeDocument/2006/relationships/hyperlink" Target="mailto:rweissman@citizen.org"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tacd.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85800"/>
            <a:ext cx="8229600" cy="1470025"/>
          </a:xfrm>
        </p:spPr>
        <p:txBody>
          <a:bodyPr>
            <a:normAutofit/>
          </a:bodyPr>
          <a:lstStyle/>
          <a:p>
            <a:pPr algn="l"/>
            <a:r>
              <a:rPr lang="en-US" sz="4000" b="1" dirty="0" smtClean="0">
                <a:solidFill>
                  <a:schemeClr val="accent1">
                    <a:lumMod val="75000"/>
                  </a:schemeClr>
                </a:solidFill>
                <a:latin typeface="Cambria" pitchFamily="18" charset="0"/>
              </a:rPr>
              <a:t>Regulatory Convergence: </a:t>
            </a:r>
            <a:br>
              <a:rPr lang="en-US" sz="4000" b="1" dirty="0" smtClean="0">
                <a:solidFill>
                  <a:schemeClr val="accent1">
                    <a:lumMod val="75000"/>
                  </a:schemeClr>
                </a:solidFill>
                <a:latin typeface="Cambria" pitchFamily="18" charset="0"/>
              </a:rPr>
            </a:br>
            <a:r>
              <a:rPr lang="en-US" sz="4000" b="1" dirty="0" smtClean="0">
                <a:solidFill>
                  <a:schemeClr val="accent1">
                    <a:lumMod val="75000"/>
                  </a:schemeClr>
                </a:solidFill>
                <a:latin typeface="Cambria" pitchFamily="18" charset="0"/>
              </a:rPr>
              <a:t>Seven Consumer Concerns</a:t>
            </a:r>
            <a:endParaRPr lang="en-US" sz="4000" b="1" dirty="0">
              <a:solidFill>
                <a:schemeClr val="accent1">
                  <a:lumMod val="75000"/>
                </a:schemeClr>
              </a:solidFill>
              <a:latin typeface="Cambria" pitchFamily="18" charset="0"/>
            </a:endParaRPr>
          </a:p>
        </p:txBody>
      </p:sp>
      <p:sp>
        <p:nvSpPr>
          <p:cNvPr id="5" name="Subtitle 4"/>
          <p:cNvSpPr>
            <a:spLocks noGrp="1"/>
          </p:cNvSpPr>
          <p:nvPr>
            <p:ph type="subTitle" idx="1"/>
          </p:nvPr>
        </p:nvSpPr>
        <p:spPr>
          <a:xfrm>
            <a:off x="990600" y="2667000"/>
            <a:ext cx="7162800" cy="2438400"/>
          </a:xfrm>
        </p:spPr>
        <p:txBody>
          <a:bodyPr>
            <a:normAutofit fontScale="77500" lnSpcReduction="20000"/>
          </a:bodyPr>
          <a:lstStyle/>
          <a:p>
            <a:r>
              <a:rPr lang="en-US" b="1" dirty="0" smtClean="0">
                <a:solidFill>
                  <a:schemeClr val="tx1"/>
                </a:solidFill>
                <a:latin typeface="Cambria" pitchFamily="18" charset="0"/>
              </a:rPr>
              <a:t>Robert Weissman</a:t>
            </a:r>
          </a:p>
          <a:p>
            <a:r>
              <a:rPr lang="en-US" b="1" dirty="0" smtClean="0">
                <a:solidFill>
                  <a:schemeClr val="tx1"/>
                </a:solidFill>
                <a:latin typeface="Cambria" pitchFamily="18" charset="0"/>
              </a:rPr>
              <a:t>President, Public Citizen </a:t>
            </a:r>
          </a:p>
          <a:p>
            <a:endParaRPr lang="en-US" b="1" dirty="0" smtClean="0">
              <a:solidFill>
                <a:schemeClr val="tx1"/>
              </a:solidFill>
              <a:latin typeface="Cambria" pitchFamily="18" charset="0"/>
            </a:endParaRPr>
          </a:p>
          <a:p>
            <a:r>
              <a:rPr lang="en-US" b="1" dirty="0" smtClean="0">
                <a:solidFill>
                  <a:schemeClr val="tx1"/>
                </a:solidFill>
                <a:latin typeface="Cambria" pitchFamily="18" charset="0"/>
              </a:rPr>
              <a:t>Member of the Steering Committee of </a:t>
            </a:r>
          </a:p>
          <a:p>
            <a:r>
              <a:rPr lang="en-US" b="1" dirty="0" smtClean="0">
                <a:solidFill>
                  <a:schemeClr val="tx1"/>
                </a:solidFill>
                <a:latin typeface="Cambria" pitchFamily="18" charset="0"/>
              </a:rPr>
              <a:t>The Transatlantic Consumer Dialogue</a:t>
            </a:r>
          </a:p>
          <a:p>
            <a:r>
              <a:rPr lang="en-US" b="1" dirty="0" smtClean="0">
                <a:solidFill>
                  <a:schemeClr val="tx1"/>
                </a:solidFill>
                <a:latin typeface="Cambria" pitchFamily="18" charset="0"/>
              </a:rPr>
              <a:t>May 21, 2014</a:t>
            </a:r>
          </a:p>
        </p:txBody>
      </p:sp>
      <p:pic>
        <p:nvPicPr>
          <p:cNvPr id="6" name="Picture 5"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2601245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solidFill>
                  <a:schemeClr val="accent1">
                    <a:lumMod val="75000"/>
                  </a:schemeClr>
                </a:solidFill>
                <a:latin typeface="Cambria" pitchFamily="18" charset="0"/>
              </a:rPr>
              <a:t>4. Regulatory Cooperation Council?</a:t>
            </a:r>
            <a:endParaRPr lang="en-US" sz="36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US" sz="2400" dirty="0">
                <a:latin typeface="Cambria" pitchFamily="18" charset="0"/>
              </a:rPr>
              <a:t>A </a:t>
            </a:r>
            <a:r>
              <a:rPr lang="en-US" sz="2400" dirty="0" smtClean="0">
                <a:latin typeface="Cambria" pitchFamily="18" charset="0"/>
              </a:rPr>
              <a:t>Regulatory </a:t>
            </a:r>
            <a:r>
              <a:rPr lang="en-US" sz="2400" dirty="0">
                <a:latin typeface="Cambria" pitchFamily="18" charset="0"/>
              </a:rPr>
              <a:t>Cooperation Council (RCC) will be established with participation from </a:t>
            </a:r>
            <a:r>
              <a:rPr lang="en-US" sz="2400" dirty="0" smtClean="0">
                <a:latin typeface="Cambria" pitchFamily="18" charset="0"/>
              </a:rPr>
              <a:t>senior level representatives </a:t>
            </a:r>
            <a:r>
              <a:rPr lang="en-US" sz="2400" dirty="0">
                <a:latin typeface="Cambria" pitchFamily="18" charset="0"/>
              </a:rPr>
              <a:t>from regulators/competent authorities and trade representatives, as well </a:t>
            </a:r>
            <a:r>
              <a:rPr lang="en-US" sz="2400" dirty="0" smtClean="0">
                <a:latin typeface="Cambria" pitchFamily="18" charset="0"/>
              </a:rPr>
              <a:t>as Commission’s </a:t>
            </a:r>
            <a:r>
              <a:rPr lang="en-US" sz="2400" dirty="0">
                <a:latin typeface="Cambria" pitchFamily="18" charset="0"/>
              </a:rPr>
              <a:t>Secretariat General (SG) and the US Office for Information and Regulatory </a:t>
            </a:r>
            <a:r>
              <a:rPr lang="en-US" sz="2400" dirty="0" smtClean="0">
                <a:latin typeface="Cambria" pitchFamily="18" charset="0"/>
              </a:rPr>
              <a:t>Affairs (OIRA</a:t>
            </a:r>
            <a:r>
              <a:rPr lang="en-US" sz="2400" dirty="0">
                <a:latin typeface="Cambria" pitchFamily="18" charset="0"/>
              </a:rPr>
              <a:t>). The RCC will meet at least twice a year and will prepare a yearly Regulatory </a:t>
            </a:r>
            <a:r>
              <a:rPr lang="en-US" sz="2400" dirty="0" err="1">
                <a:latin typeface="Cambria" pitchFamily="18" charset="0"/>
              </a:rPr>
              <a:t>Programme</a:t>
            </a:r>
            <a:r>
              <a:rPr lang="en-US" sz="2400" dirty="0" smtClean="0">
                <a:latin typeface="Cambria" pitchFamily="18" charset="0"/>
              </a:rPr>
              <a:t>.</a:t>
            </a:r>
          </a:p>
          <a:p>
            <a:pPr marL="0" indent="0">
              <a:buNone/>
            </a:pPr>
            <a:endParaRPr lang="en-US" sz="2400" dirty="0">
              <a:latin typeface="Cambria" pitchFamily="18" charset="0"/>
            </a:endParaRPr>
          </a:p>
          <a:p>
            <a:pPr marL="0" indent="0" algn="r">
              <a:buNone/>
            </a:pPr>
            <a:r>
              <a:rPr lang="en-US" sz="2400" dirty="0" smtClean="0">
                <a:latin typeface="Cambria" pitchFamily="18" charset="0"/>
              </a:rPr>
              <a:t>-- EU </a:t>
            </a:r>
            <a:r>
              <a:rPr lang="en-US" sz="2400" dirty="0">
                <a:latin typeface="Cambria" pitchFamily="18" charset="0"/>
              </a:rPr>
              <a:t>Position Paper on Regulatory Coherence</a:t>
            </a:r>
          </a:p>
          <a:p>
            <a:pPr marL="0" indent="0">
              <a:buNone/>
            </a:pPr>
            <a:endParaRPr lang="en-US" dirty="0"/>
          </a:p>
          <a:p>
            <a:endParaRPr lang="en-US" dirty="0"/>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387264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1">
                    <a:lumMod val="75000"/>
                  </a:schemeClr>
                </a:solidFill>
                <a:latin typeface="Cambria" pitchFamily="18" charset="0"/>
              </a:rPr>
              <a:t>OIRA: One-Way Ratchet</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r>
              <a:rPr lang="en-US" sz="2400" dirty="0" smtClean="0">
                <a:latin typeface="Cambria" pitchFamily="18" charset="0"/>
              </a:rPr>
              <a:t>OIRA delays and weakens, but never strengthens rules</a:t>
            </a:r>
          </a:p>
          <a:p>
            <a:r>
              <a:rPr lang="en-US" sz="2400" dirty="0" smtClean="0">
                <a:latin typeface="Cambria" pitchFamily="18" charset="0"/>
              </a:rPr>
              <a:t>Much less coordination than overriding of agency expertise</a:t>
            </a:r>
          </a:p>
          <a:p>
            <a:r>
              <a:rPr lang="en-US" sz="2400" dirty="0" smtClean="0">
                <a:latin typeface="Cambria" pitchFamily="18" charset="0"/>
              </a:rPr>
              <a:t>Long delays common</a:t>
            </a:r>
          </a:p>
          <a:p>
            <a:r>
              <a:rPr lang="en-US" sz="2400" dirty="0" smtClean="0">
                <a:latin typeface="Cambria" pitchFamily="18" charset="0"/>
              </a:rPr>
              <a:t>Non-experts override expert decisions</a:t>
            </a:r>
          </a:p>
          <a:p>
            <a:r>
              <a:rPr lang="en-US" sz="2400" dirty="0" smtClean="0">
                <a:latin typeface="Cambria" pitchFamily="18" charset="0"/>
              </a:rPr>
              <a:t>“Mother May I” meetings – agencies seek OIRA permission to start rulemaking</a:t>
            </a:r>
          </a:p>
          <a:p>
            <a:r>
              <a:rPr lang="en-US" sz="2400" dirty="0" smtClean="0">
                <a:latin typeface="Cambria" pitchFamily="18" charset="0"/>
              </a:rPr>
              <a:t>Political delays</a:t>
            </a: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3229185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solidFill>
                  <a:schemeClr val="accent1">
                    <a:lumMod val="75000"/>
                  </a:schemeClr>
                </a:solidFill>
                <a:latin typeface="Cambria" pitchFamily="18" charset="0"/>
              </a:rPr>
              <a:t>5. Notice and Comment</a:t>
            </a:r>
            <a:endParaRPr lang="en-US" sz="36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r>
              <a:rPr lang="en-US" sz="2400" dirty="0" smtClean="0">
                <a:latin typeface="Cambria" pitchFamily="18" charset="0"/>
              </a:rPr>
              <a:t>U.S. notice-and-comment </a:t>
            </a:r>
            <a:r>
              <a:rPr lang="en-US" sz="2400" dirty="0">
                <a:latin typeface="Cambria" pitchFamily="18" charset="0"/>
              </a:rPr>
              <a:t>p</a:t>
            </a:r>
            <a:r>
              <a:rPr lang="en-US" sz="2400" dirty="0" smtClean="0">
                <a:latin typeface="Cambria" pitchFamily="18" charset="0"/>
              </a:rPr>
              <a:t>ractice is very different than theory. Notice and comment is embedded in a system massively tilted in favor of industry</a:t>
            </a:r>
          </a:p>
          <a:p>
            <a:r>
              <a:rPr lang="en-US" sz="2400" dirty="0" smtClean="0">
                <a:latin typeface="Cambria" pitchFamily="18" charset="0"/>
              </a:rPr>
              <a:t>Worry that the practical effect of this demand would be to give </a:t>
            </a:r>
            <a:r>
              <a:rPr lang="en-US" sz="2400" dirty="0">
                <a:latin typeface="Cambria" pitchFamily="18" charset="0"/>
              </a:rPr>
              <a:t>early access to multinationals and partner </a:t>
            </a:r>
            <a:r>
              <a:rPr lang="en-US" sz="2400" dirty="0" smtClean="0">
                <a:latin typeface="Cambria" pitchFamily="18" charset="0"/>
              </a:rPr>
              <a:t>governments </a:t>
            </a:r>
            <a:r>
              <a:rPr lang="en-US" sz="2400" dirty="0">
                <a:latin typeface="Cambria" pitchFamily="18" charset="0"/>
              </a:rPr>
              <a:t>to influence rulemaking process.</a:t>
            </a:r>
          </a:p>
          <a:p>
            <a:pPr lvl="1"/>
            <a:r>
              <a:rPr lang="en-US" sz="2400" dirty="0">
                <a:latin typeface="Cambria" pitchFamily="18" charset="0"/>
              </a:rPr>
              <a:t>Including to gain access, influence and pressure on EU Member States and U.S. states.</a:t>
            </a:r>
          </a:p>
          <a:p>
            <a:endParaRPr lang="en-US" dirty="0"/>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836244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1">
                    <a:lumMod val="75000"/>
                  </a:schemeClr>
                </a:solidFill>
                <a:latin typeface="Cambria" pitchFamily="18" charset="0"/>
              </a:rPr>
              <a:t>The Ugly Reality of U.S. Rulemaking</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sz="half" idx="1"/>
          </p:nvPr>
        </p:nvSpPr>
        <p:spPr/>
        <p:txBody>
          <a:bodyPr>
            <a:normAutofit/>
          </a:bodyPr>
          <a:lstStyle/>
          <a:p>
            <a:r>
              <a:rPr lang="en-US" sz="2000" dirty="0" smtClean="0">
                <a:latin typeface="Cambria" pitchFamily="18" charset="0"/>
              </a:rPr>
              <a:t>Complexity</a:t>
            </a:r>
          </a:p>
          <a:p>
            <a:r>
              <a:rPr lang="en-US" sz="2000" dirty="0" smtClean="0">
                <a:latin typeface="Cambria" pitchFamily="18" charset="0"/>
              </a:rPr>
              <a:t>Requirements for review</a:t>
            </a:r>
          </a:p>
          <a:p>
            <a:r>
              <a:rPr lang="en-US" sz="2000" dirty="0" smtClean="0">
                <a:latin typeface="Cambria" pitchFamily="18" charset="0"/>
              </a:rPr>
              <a:t>Delay</a:t>
            </a:r>
          </a:p>
          <a:p>
            <a:r>
              <a:rPr lang="en-US" sz="2000" dirty="0" smtClean="0">
                <a:latin typeface="Cambria" pitchFamily="18" charset="0"/>
              </a:rPr>
              <a:t>Pernicious cost-benefit analysis requirements and displacement of other decisional grounds, including precaution</a:t>
            </a:r>
          </a:p>
          <a:p>
            <a:endParaRPr lang="en-US" dirty="0"/>
          </a:p>
        </p:txBody>
      </p:sp>
      <p:sp>
        <p:nvSpPr>
          <p:cNvPr id="4" name="Content Placeholder 3"/>
          <p:cNvSpPr>
            <a:spLocks noGrp="1"/>
          </p:cNvSpPr>
          <p:nvPr>
            <p:ph sz="half" idx="2"/>
          </p:nvPr>
        </p:nvSpPr>
        <p:spPr/>
        <p:txBody>
          <a:bodyPr>
            <a:normAutofit/>
          </a:bodyPr>
          <a:lstStyle/>
          <a:p>
            <a:r>
              <a:rPr lang="en-US" sz="2000" dirty="0" smtClean="0">
                <a:latin typeface="Cambria" pitchFamily="18" charset="0"/>
              </a:rPr>
              <a:t>Structured regulatory weakening by the Office of Information and Regulatory Analysis (OIRA)</a:t>
            </a:r>
          </a:p>
          <a:p>
            <a:r>
              <a:rPr lang="en-US" sz="2000" dirty="0" smtClean="0">
                <a:latin typeface="Cambria" pitchFamily="18" charset="0"/>
              </a:rPr>
              <a:t>OIRA as a cover for political challenges</a:t>
            </a:r>
          </a:p>
          <a:p>
            <a:r>
              <a:rPr lang="en-US" sz="2000" dirty="0" smtClean="0">
                <a:latin typeface="Cambria" pitchFamily="18" charset="0"/>
              </a:rPr>
              <a:t>Judicial review</a:t>
            </a:r>
          </a:p>
          <a:p>
            <a:r>
              <a:rPr lang="en-US" sz="2000" dirty="0" smtClean="0">
                <a:latin typeface="Cambria" pitchFamily="18" charset="0"/>
              </a:rPr>
              <a:t>Standing imbalance</a:t>
            </a:r>
          </a:p>
          <a:p>
            <a:r>
              <a:rPr lang="en-US" sz="2000" dirty="0" smtClean="0">
                <a:latin typeface="Cambria" pitchFamily="18" charset="0"/>
              </a:rPr>
              <a:t>Hardening of soft norms</a:t>
            </a:r>
          </a:p>
          <a:p>
            <a:r>
              <a:rPr lang="en-US" sz="2000" dirty="0" smtClean="0">
                <a:latin typeface="Cambria" pitchFamily="18" charset="0"/>
              </a:rPr>
              <a:t>Regulatory </a:t>
            </a:r>
            <a:r>
              <a:rPr lang="en-US" sz="2000" dirty="0" err="1" smtClean="0">
                <a:latin typeface="Cambria" pitchFamily="18" charset="0"/>
              </a:rPr>
              <a:t>Lookbacks</a:t>
            </a:r>
            <a:endParaRPr lang="en-US" sz="2000" dirty="0" smtClean="0">
              <a:latin typeface="Cambria" pitchFamily="18" charset="0"/>
            </a:endParaRPr>
          </a:p>
          <a:p>
            <a:endParaRPr lang="en-US" dirty="0"/>
          </a:p>
        </p:txBody>
      </p:sp>
      <p:pic>
        <p:nvPicPr>
          <p:cNvPr id="5" name="Picture 4"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4086618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1">
                    <a:lumMod val="75000"/>
                  </a:schemeClr>
                </a:solidFill>
                <a:latin typeface="Cambria" pitchFamily="18" charset="0"/>
              </a:rPr>
              <a:t>Judicial Review Overwhelmingly Favors Industry</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endParaRPr lang="en-US" sz="2000" dirty="0" smtClean="0">
              <a:latin typeface="Cambria" pitchFamily="18" charset="0"/>
            </a:endParaRPr>
          </a:p>
          <a:p>
            <a:r>
              <a:rPr lang="en-US" sz="2400" dirty="0" smtClean="0">
                <a:latin typeface="Cambria" pitchFamily="18" charset="0"/>
              </a:rPr>
              <a:t>Public interest groups – very notably including Public Citizen – litigate extensively, but the deck is stacked against us</a:t>
            </a:r>
          </a:p>
          <a:p>
            <a:r>
              <a:rPr lang="en-US" sz="2400" dirty="0" smtClean="0">
                <a:latin typeface="Cambria" pitchFamily="18" charset="0"/>
              </a:rPr>
              <a:t>With some exceptions, cost-benefit works only to challenge rules as too expensive</a:t>
            </a:r>
          </a:p>
          <a:p>
            <a:r>
              <a:rPr lang="en-US" sz="2400" dirty="0" smtClean="0">
                <a:latin typeface="Cambria" pitchFamily="18" charset="0"/>
              </a:rPr>
              <a:t>Major disparity in “standing” – right of parties to bring a case</a:t>
            </a:r>
          </a:p>
          <a:p>
            <a:pPr lvl="1"/>
            <a:r>
              <a:rPr lang="en-US" sz="2400" dirty="0" smtClean="0">
                <a:latin typeface="Cambria" pitchFamily="18" charset="0"/>
              </a:rPr>
              <a:t>Affected industry almost always has standing; hard for citizens</a:t>
            </a:r>
            <a:endParaRPr lang="en-US" sz="2400" dirty="0">
              <a:latin typeface="Cambria" pitchFamily="18" charset="0"/>
            </a:endParaRP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2583966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1">
                    <a:lumMod val="75000"/>
                  </a:schemeClr>
                </a:solidFill>
                <a:latin typeface="Cambria" pitchFamily="18" charset="0"/>
              </a:rPr>
              <a:t>Tyranny of Soft Norms</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r>
              <a:rPr lang="en-US" sz="2400" i="1" dirty="0" smtClean="0">
                <a:latin typeface="Cambria" pitchFamily="18" charset="0"/>
              </a:rPr>
              <a:t>Business Roundtable v. SEC</a:t>
            </a:r>
            <a:r>
              <a:rPr lang="en-US" sz="2400" dirty="0" smtClean="0">
                <a:latin typeface="Cambria" pitchFamily="18" charset="0"/>
              </a:rPr>
              <a:t>: DC Appeals Court holds that failure to conduct adequate cost-benefit analysis – even though no such requirement was required – makes rule arbitrary</a:t>
            </a:r>
          </a:p>
          <a:p>
            <a:r>
              <a:rPr lang="en-US" sz="2400" dirty="0" smtClean="0">
                <a:latin typeface="Cambria" pitchFamily="18" charset="0"/>
              </a:rPr>
              <a:t>Case involved issue relating to shareholder voting and democracy: how does one value benefits?</a:t>
            </a:r>
            <a:endParaRPr lang="en-US" sz="2400" dirty="0">
              <a:latin typeface="Cambria" pitchFamily="18" charset="0"/>
            </a:endParaRP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152456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229600" cy="731838"/>
          </a:xfrm>
        </p:spPr>
        <p:txBody>
          <a:bodyPr>
            <a:noAutofit/>
          </a:bodyPr>
          <a:lstStyle/>
          <a:p>
            <a:pPr algn="l"/>
            <a:r>
              <a:rPr lang="en-US" sz="3600" b="1" dirty="0" smtClean="0">
                <a:solidFill>
                  <a:schemeClr val="accent1">
                    <a:lumMod val="75000"/>
                  </a:schemeClr>
                </a:solidFill>
                <a:latin typeface="Cambria" pitchFamily="18" charset="0"/>
              </a:rPr>
              <a:t>6. Intersection with Investor-State Dispute Resolution</a:t>
            </a:r>
            <a:endParaRPr lang="en-US" sz="3600" b="1" dirty="0">
              <a:solidFill>
                <a:schemeClr val="accent1">
                  <a:lumMod val="75000"/>
                </a:schemeClr>
              </a:solidFill>
              <a:latin typeface="Cambria" pitchFamily="18" charset="0"/>
            </a:endParaRPr>
          </a:p>
        </p:txBody>
      </p:sp>
      <p:sp>
        <p:nvSpPr>
          <p:cNvPr id="5" name="Subtitle 4"/>
          <p:cNvSpPr>
            <a:spLocks noGrp="1"/>
          </p:cNvSpPr>
          <p:nvPr>
            <p:ph idx="1"/>
          </p:nvPr>
        </p:nvSpPr>
        <p:spPr/>
        <p:txBody>
          <a:bodyPr/>
          <a:lstStyle/>
          <a:p>
            <a:endParaRPr lang="en-US" b="1" dirty="0" smtClean="0">
              <a:solidFill>
                <a:schemeClr val="tx1"/>
              </a:solidFill>
            </a:endParaRPr>
          </a:p>
          <a:p>
            <a:endParaRPr lang="en-US" sz="2400" dirty="0" smtClean="0">
              <a:latin typeface="Cambria" pitchFamily="18" charset="0"/>
            </a:endParaRPr>
          </a:p>
          <a:p>
            <a:r>
              <a:rPr lang="en-US" sz="2400" dirty="0" smtClean="0">
                <a:latin typeface="Cambria" pitchFamily="18" charset="0"/>
              </a:rPr>
              <a:t>What is the intersection between ISDS and regulatory coherence? Does purported failure to adequately conduct cost-benefit analysis give rise to an ISDS challenge? Why not?</a:t>
            </a:r>
            <a:endParaRPr lang="en-US" sz="2400" dirty="0">
              <a:solidFill>
                <a:schemeClr val="tx1"/>
              </a:solidFill>
              <a:latin typeface="Cambria" pitchFamily="18" charset="0"/>
            </a:endParaRPr>
          </a:p>
        </p:txBody>
      </p:sp>
      <p:pic>
        <p:nvPicPr>
          <p:cNvPr id="6" name="Picture 5"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561695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pPr algn="l"/>
            <a:r>
              <a:rPr lang="en-US" sz="3600" b="1" dirty="0" smtClean="0">
                <a:solidFill>
                  <a:schemeClr val="accent1">
                    <a:lumMod val="75000"/>
                  </a:schemeClr>
                </a:solidFill>
                <a:latin typeface="Cambria" pitchFamily="18" charset="0"/>
              </a:rPr>
              <a:t>7. Secrecy Texts and </a:t>
            </a:r>
            <a:r>
              <a:rPr lang="en-US" sz="3600" b="1" dirty="0" smtClean="0">
                <a:solidFill>
                  <a:schemeClr val="accent1">
                    <a:lumMod val="75000"/>
                  </a:schemeClr>
                </a:solidFill>
                <a:latin typeface="Cambria" pitchFamily="18" charset="0"/>
              </a:rPr>
              <a:t>Regulatory </a:t>
            </a:r>
            <a:r>
              <a:rPr lang="en-US" sz="3600" b="1" dirty="0" smtClean="0">
                <a:solidFill>
                  <a:schemeClr val="accent1">
                    <a:lumMod val="75000"/>
                  </a:schemeClr>
                </a:solidFill>
                <a:latin typeface="Cambria" pitchFamily="18" charset="0"/>
              </a:rPr>
              <a:t>Convergence</a:t>
            </a:r>
            <a:endParaRPr lang="en-US" sz="36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pPr marL="0" indent="0">
              <a:buNone/>
            </a:pPr>
            <a:r>
              <a:rPr lang="en-US" sz="1400" dirty="0">
                <a:latin typeface="Cambria" pitchFamily="18" charset="0"/>
              </a:rPr>
              <a:t>“In the United States, we maintain transparency by publishing an agenda of upcoming regulations twice a year.</a:t>
            </a:r>
          </a:p>
          <a:p>
            <a:pPr marL="0" indent="0">
              <a:buNone/>
            </a:pPr>
            <a:endParaRPr lang="en-US" sz="1400" dirty="0" smtClean="0">
              <a:latin typeface="Cambria" pitchFamily="18" charset="0"/>
            </a:endParaRPr>
          </a:p>
          <a:p>
            <a:pPr marL="0" indent="0">
              <a:buNone/>
            </a:pPr>
            <a:r>
              <a:rPr lang="en-US" sz="1400" dirty="0" smtClean="0">
                <a:latin typeface="Cambria" pitchFamily="18" charset="0"/>
              </a:rPr>
              <a:t>“</a:t>
            </a:r>
            <a:r>
              <a:rPr lang="en-US" sz="1400" dirty="0">
                <a:latin typeface="Cambria" pitchFamily="18" charset="0"/>
              </a:rPr>
              <a:t>Later, we publish the text of proposed regulations in the Federal Register. We flag proposed rules that have potential implications for international trade so that our trading partners can focus on those regulations, and we make sure that any underlying regulatory impact assessments are available on a single online portal, with enough time and notice for all stakeholders – from anywhere in the world -- to provide comments.</a:t>
            </a:r>
          </a:p>
          <a:p>
            <a:pPr marL="0" indent="0">
              <a:buNone/>
            </a:pPr>
            <a:endParaRPr lang="en-US" sz="1400" dirty="0" smtClean="0">
              <a:latin typeface="Cambria" pitchFamily="18" charset="0"/>
            </a:endParaRPr>
          </a:p>
          <a:p>
            <a:pPr marL="0" indent="0">
              <a:buNone/>
            </a:pPr>
            <a:r>
              <a:rPr lang="en-US" sz="1400" dirty="0" smtClean="0">
                <a:latin typeface="Cambria" pitchFamily="18" charset="0"/>
              </a:rPr>
              <a:t>“</a:t>
            </a:r>
            <a:r>
              <a:rPr lang="en-US" sz="1400" dirty="0">
                <a:latin typeface="Cambria" pitchFamily="18" charset="0"/>
              </a:rPr>
              <a:t>This is especially important for small and medium-sized enterprises, which can't necessarily afford to weigh in on these issues in person in Washington or Brussels, or hire consultants to do so on their behalf. </a:t>
            </a:r>
            <a:r>
              <a:rPr lang="en-US" sz="1400" b="1" dirty="0">
                <a:latin typeface="Cambria" pitchFamily="18" charset="0"/>
              </a:rPr>
              <a:t>If notice of a regulation under consideration comes too late – only once it has been transmitted or when regulators are no longer in a position to revise their proposal – there might be the illusion of inclusion, but not </a:t>
            </a:r>
            <a:r>
              <a:rPr lang="en-US" sz="1400" b="1" dirty="0" smtClean="0">
                <a:latin typeface="Cambria" pitchFamily="18" charset="0"/>
              </a:rPr>
              <a:t>meaningful </a:t>
            </a:r>
            <a:r>
              <a:rPr lang="en-US" sz="1400" b="1" dirty="0">
                <a:latin typeface="Cambria" pitchFamily="18" charset="0"/>
              </a:rPr>
              <a:t>participation</a:t>
            </a:r>
            <a:r>
              <a:rPr lang="en-US" sz="1400" b="1" dirty="0" smtClean="0">
                <a:latin typeface="Cambria" pitchFamily="18" charset="0"/>
              </a:rPr>
              <a:t>.</a:t>
            </a:r>
          </a:p>
          <a:p>
            <a:pPr marL="0" indent="0">
              <a:buNone/>
            </a:pPr>
            <a:endParaRPr lang="en-US" sz="1400" b="1" dirty="0">
              <a:latin typeface="Cambria" pitchFamily="18" charset="0"/>
            </a:endParaRPr>
          </a:p>
          <a:p>
            <a:pPr marL="0" indent="0" algn="r">
              <a:buNone/>
            </a:pPr>
            <a:r>
              <a:rPr lang="en-US" sz="1400" b="1" dirty="0" smtClean="0">
                <a:latin typeface="Cambria" pitchFamily="18" charset="0"/>
              </a:rPr>
              <a:t>-- Michael </a:t>
            </a:r>
            <a:r>
              <a:rPr lang="en-US" sz="1400" b="1" dirty="0" err="1" smtClean="0">
                <a:latin typeface="Cambria" pitchFamily="18" charset="0"/>
              </a:rPr>
              <a:t>Froman</a:t>
            </a:r>
            <a:r>
              <a:rPr lang="en-US" sz="1400" b="1" dirty="0" smtClean="0">
                <a:latin typeface="Cambria" pitchFamily="18" charset="0"/>
              </a:rPr>
              <a:t>, September 30, 2013</a:t>
            </a:r>
            <a:endParaRPr lang="en-US" sz="1400" b="1" dirty="0">
              <a:latin typeface="Cambria" pitchFamily="18" charset="0"/>
            </a:endParaRPr>
          </a:p>
        </p:txBody>
      </p:sp>
      <p:pic>
        <p:nvPicPr>
          <p:cNvPr id="4" name="Picture 3" descr="TACD-logo-RGB.jpg"/>
          <p:cNvPicPr>
            <a:picLocks noChangeAspect="1"/>
          </p:cNvPicPr>
          <p:nvPr/>
        </p:nvPicPr>
        <p:blipFill>
          <a:blip r:embed="rId3"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526765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algn="ctr">
              <a:buNone/>
            </a:pPr>
            <a:r>
              <a:rPr lang="en-US" sz="2800" dirty="0" smtClean="0">
                <a:latin typeface="Cambria" pitchFamily="18" charset="0"/>
              </a:rPr>
              <a:t>Robert Weissman</a:t>
            </a:r>
          </a:p>
          <a:p>
            <a:pPr algn="ctr">
              <a:buNone/>
            </a:pPr>
            <a:r>
              <a:rPr lang="en-US" sz="2800" dirty="0" smtClean="0">
                <a:latin typeface="Cambria" pitchFamily="18" charset="0"/>
                <a:hlinkClick r:id="rId2"/>
              </a:rPr>
              <a:t>rweissman@citizen.org</a:t>
            </a:r>
            <a:endParaRPr lang="en-US" sz="2800" dirty="0" smtClean="0">
              <a:latin typeface="Cambria" pitchFamily="18" charset="0"/>
            </a:endParaRPr>
          </a:p>
          <a:p>
            <a:pPr algn="ctr">
              <a:buNone/>
            </a:pPr>
            <a:r>
              <a:rPr lang="en-US" sz="2800" dirty="0" smtClean="0">
                <a:latin typeface="Cambria" pitchFamily="18" charset="0"/>
              </a:rPr>
              <a:t>1-202-588-1000</a:t>
            </a:r>
          </a:p>
          <a:p>
            <a:pPr algn="ctr">
              <a:buNone/>
            </a:pPr>
            <a:endParaRPr lang="en-US" sz="2800" dirty="0" smtClean="0">
              <a:latin typeface="Cambria" pitchFamily="18" charset="0"/>
            </a:endParaRPr>
          </a:p>
          <a:p>
            <a:pPr algn="ctr">
              <a:buNone/>
            </a:pPr>
            <a:r>
              <a:rPr lang="en-US" sz="2800" dirty="0" smtClean="0">
                <a:latin typeface="Cambria" pitchFamily="18" charset="0"/>
                <a:hlinkClick r:id="rId3"/>
              </a:rPr>
              <a:t>www.citizen.org</a:t>
            </a:r>
            <a:endParaRPr lang="en-US" sz="2800" dirty="0" smtClean="0">
              <a:latin typeface="Cambria" pitchFamily="18" charset="0"/>
            </a:endParaRPr>
          </a:p>
          <a:p>
            <a:pPr algn="ctr">
              <a:buNone/>
            </a:pPr>
            <a:r>
              <a:rPr lang="en-US" sz="2800" dirty="0" smtClean="0">
                <a:latin typeface="Cambria" pitchFamily="18" charset="0"/>
                <a:hlinkClick r:id="rId4"/>
              </a:rPr>
              <a:t>www.tacd.org</a:t>
            </a:r>
            <a:r>
              <a:rPr lang="en-US" sz="2800" dirty="0" smtClean="0">
                <a:latin typeface="Cambria" pitchFamily="18" charset="0"/>
              </a:rPr>
              <a:t> </a:t>
            </a:r>
            <a:endParaRPr lang="en-US" sz="2800" dirty="0">
              <a:latin typeface="Cambria" pitchFamily="18" charset="0"/>
            </a:endParaRPr>
          </a:p>
        </p:txBody>
      </p:sp>
      <p:pic>
        <p:nvPicPr>
          <p:cNvPr id="4" name="Picture 3" descr="TACD-logo-RGB.jpg"/>
          <p:cNvPicPr>
            <a:picLocks noChangeAspect="1"/>
          </p:cNvPicPr>
          <p:nvPr/>
        </p:nvPicPr>
        <p:blipFill>
          <a:blip r:embed="rId5" cstate="print"/>
          <a:stretch>
            <a:fillRect/>
          </a:stretch>
        </p:blipFill>
        <p:spPr>
          <a:xfrm>
            <a:off x="3995936" y="5733256"/>
            <a:ext cx="4896544" cy="6037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accent1">
                    <a:lumMod val="75000"/>
                  </a:schemeClr>
                </a:solidFill>
                <a:latin typeface="Cambria" pitchFamily="18" charset="0"/>
              </a:rPr>
              <a:t>The Public Locked Out</a:t>
            </a:r>
            <a:endParaRPr lang="en-US" b="1" dirty="0">
              <a:solidFill>
                <a:schemeClr val="accent1">
                  <a:lumMod val="75000"/>
                </a:schemeClr>
              </a:solidFill>
              <a:latin typeface="Cambria" pitchFamily="18" charset="0"/>
            </a:endParaRPr>
          </a:p>
        </p:txBody>
      </p:sp>
      <p:sp>
        <p:nvSpPr>
          <p:cNvPr id="3" name="Content Placeholder 2"/>
          <p:cNvSpPr>
            <a:spLocks noGrp="1"/>
          </p:cNvSpPr>
          <p:nvPr>
            <p:ph idx="1"/>
          </p:nvPr>
        </p:nvSpPr>
        <p:spPr>
          <a:xfrm>
            <a:off x="533400" y="1752600"/>
            <a:ext cx="8382000" cy="2895600"/>
          </a:xfrm>
        </p:spPr>
        <p:txBody>
          <a:bodyPr>
            <a:normAutofit/>
          </a:bodyPr>
          <a:lstStyle/>
          <a:p>
            <a:r>
              <a:rPr lang="en-US" sz="2400" dirty="0" smtClean="0">
                <a:latin typeface="Cambria" pitchFamily="18" charset="0"/>
              </a:rPr>
              <a:t>Text to remain secret</a:t>
            </a:r>
          </a:p>
          <a:p>
            <a:r>
              <a:rPr lang="en-US" sz="2400" dirty="0" smtClean="0">
                <a:latin typeface="Cambria" pitchFamily="18" charset="0"/>
              </a:rPr>
              <a:t>On US side, access to 600 corporate advisors (handful of consumer, labor, </a:t>
            </a:r>
            <a:r>
              <a:rPr lang="en-US" sz="2400" dirty="0" err="1" smtClean="0">
                <a:latin typeface="Cambria" pitchFamily="18" charset="0"/>
              </a:rPr>
              <a:t>enviro</a:t>
            </a:r>
            <a:r>
              <a:rPr lang="en-US" sz="2400" dirty="0" smtClean="0">
                <a:latin typeface="Cambria" pitchFamily="18" charset="0"/>
              </a:rPr>
              <a:t>)</a:t>
            </a:r>
          </a:p>
          <a:p>
            <a:r>
              <a:rPr lang="en-US" sz="2400" dirty="0" smtClean="0">
                <a:latin typeface="Cambria" pitchFamily="18" charset="0"/>
              </a:rPr>
              <a:t>Even Members of Congress denied access</a:t>
            </a:r>
          </a:p>
          <a:p>
            <a:r>
              <a:rPr lang="en-US" sz="2400" b="1" u="sng" dirty="0" smtClean="0">
                <a:latin typeface="Cambria" pitchFamily="18" charset="0"/>
              </a:rPr>
              <a:t>Most vital in the area of regulatory convergence, where new concepts are originating</a:t>
            </a: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599949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solidFill>
                  <a:schemeClr val="accent1">
                    <a:lumMod val="75000"/>
                  </a:schemeClr>
                </a:solidFill>
                <a:latin typeface="Cambria" pitchFamily="18" charset="0"/>
              </a:rPr>
              <a:t>1. Cost Benefit Analysis</a:t>
            </a:r>
            <a:endParaRPr lang="en-US" sz="3600" b="1" dirty="0">
              <a:solidFill>
                <a:schemeClr val="accent1">
                  <a:lumMod val="75000"/>
                </a:schemeClr>
              </a:solidFill>
              <a:latin typeface="Cambria" pitchFamily="18" charset="0"/>
            </a:endParaRPr>
          </a:p>
        </p:txBody>
      </p:sp>
      <p:sp>
        <p:nvSpPr>
          <p:cNvPr id="3" name="TextBox 2"/>
          <p:cNvSpPr txBox="1"/>
          <p:nvPr/>
        </p:nvSpPr>
        <p:spPr>
          <a:xfrm>
            <a:off x="685800" y="2057400"/>
            <a:ext cx="7924800" cy="3293209"/>
          </a:xfrm>
          <a:prstGeom prst="rect">
            <a:avLst/>
          </a:prstGeom>
          <a:noFill/>
        </p:spPr>
        <p:txBody>
          <a:bodyPr wrap="square" rtlCol="0">
            <a:spAutoFit/>
          </a:bodyPr>
          <a:lstStyle/>
          <a:p>
            <a:r>
              <a:rPr lang="en-US" sz="1600" dirty="0">
                <a:latin typeface="Cambria" pitchFamily="18" charset="0"/>
              </a:rPr>
              <a:t>US regulators (executive and independent federal agencies) and competent authorities in the </a:t>
            </a:r>
            <a:r>
              <a:rPr lang="en-US" sz="1600" dirty="0" smtClean="0">
                <a:latin typeface="Cambria" pitchFamily="18" charset="0"/>
              </a:rPr>
              <a:t>EU (Commission </a:t>
            </a:r>
            <a:r>
              <a:rPr lang="en-US" sz="1600" dirty="0">
                <a:latin typeface="Cambria" pitchFamily="18" charset="0"/>
              </a:rPr>
              <a:t>services), when carrying out impact assessment/</a:t>
            </a:r>
          </a:p>
          <a:p>
            <a:r>
              <a:rPr lang="en-US" sz="1600" dirty="0">
                <a:latin typeface="Cambria" pitchFamily="18" charset="0"/>
              </a:rPr>
              <a:t>cost benefit analysis on </a:t>
            </a:r>
            <a:r>
              <a:rPr lang="en-US" sz="1600" dirty="0" smtClean="0">
                <a:latin typeface="Cambria" pitchFamily="18" charset="0"/>
              </a:rPr>
              <a:t>proposed regulatory </a:t>
            </a:r>
            <a:r>
              <a:rPr lang="en-US" sz="1600" dirty="0">
                <a:latin typeface="Cambria" pitchFamily="18" charset="0"/>
              </a:rPr>
              <a:t>measures covered by this Chapter, should assess </a:t>
            </a:r>
            <a:r>
              <a:rPr lang="en-US" sz="1600" dirty="0" smtClean="0">
                <a:latin typeface="Cambria" pitchFamily="18" charset="0"/>
              </a:rPr>
              <a:t>impacts </a:t>
            </a:r>
            <a:r>
              <a:rPr lang="en-US" sz="1600" dirty="0">
                <a:latin typeface="Cambria" pitchFamily="18" charset="0"/>
              </a:rPr>
              <a:t>on </a:t>
            </a:r>
            <a:r>
              <a:rPr lang="en-US" sz="1600" dirty="0" smtClean="0">
                <a:latin typeface="Cambria" pitchFamily="18" charset="0"/>
              </a:rPr>
              <a:t>international </a:t>
            </a:r>
            <a:r>
              <a:rPr lang="en-US" sz="1600" dirty="0">
                <a:latin typeface="Cambria" pitchFamily="18" charset="0"/>
              </a:rPr>
              <a:t>and </a:t>
            </a:r>
            <a:r>
              <a:rPr lang="en-US" sz="1600" dirty="0" smtClean="0">
                <a:latin typeface="Cambria" pitchFamily="18" charset="0"/>
              </a:rPr>
              <a:t>in particular </a:t>
            </a:r>
            <a:r>
              <a:rPr lang="en-US" sz="1600" dirty="0">
                <a:latin typeface="Cambria" pitchFamily="18" charset="0"/>
              </a:rPr>
              <a:t>transatlantic trade. Impact assessment should be informed by </a:t>
            </a:r>
            <a:r>
              <a:rPr lang="en-US" sz="1600" dirty="0" smtClean="0">
                <a:latin typeface="Cambria" pitchFamily="18" charset="0"/>
              </a:rPr>
              <a:t> </a:t>
            </a:r>
            <a:r>
              <a:rPr lang="en-US" sz="1600" b="1" dirty="0" smtClean="0">
                <a:latin typeface="Cambria" pitchFamily="18" charset="0"/>
              </a:rPr>
              <a:t>appropriate </a:t>
            </a:r>
            <a:r>
              <a:rPr lang="en-US" sz="1600" b="1" dirty="0">
                <a:latin typeface="Cambria" pitchFamily="18" charset="0"/>
              </a:rPr>
              <a:t>input </a:t>
            </a:r>
            <a:r>
              <a:rPr lang="en-US" sz="1600" b="1" dirty="0" smtClean="0">
                <a:latin typeface="Cambria" pitchFamily="18" charset="0"/>
              </a:rPr>
              <a:t>from stakeholders </a:t>
            </a:r>
            <a:r>
              <a:rPr lang="en-US" sz="1600" dirty="0">
                <a:latin typeface="Cambria" pitchFamily="18" charset="0"/>
              </a:rPr>
              <a:t>concerned. The impact </a:t>
            </a:r>
            <a:r>
              <a:rPr lang="en-US" sz="1600" dirty="0" smtClean="0">
                <a:latin typeface="Cambria" pitchFamily="18" charset="0"/>
              </a:rPr>
              <a:t>assessment/cost </a:t>
            </a:r>
            <a:r>
              <a:rPr lang="en-US" sz="1600" dirty="0">
                <a:latin typeface="Cambria" pitchFamily="18" charset="0"/>
              </a:rPr>
              <a:t>benefit analysis should be </a:t>
            </a:r>
            <a:r>
              <a:rPr lang="en-US" sz="1600" dirty="0" smtClean="0">
                <a:latin typeface="Cambria" pitchFamily="18" charset="0"/>
              </a:rPr>
              <a:t>published together </a:t>
            </a:r>
            <a:r>
              <a:rPr lang="en-US" sz="1600" dirty="0">
                <a:latin typeface="Cambria" pitchFamily="18" charset="0"/>
              </a:rPr>
              <a:t>with the proposed or final </a:t>
            </a:r>
            <a:r>
              <a:rPr lang="en-US" sz="1600" dirty="0" smtClean="0">
                <a:latin typeface="Cambria" pitchFamily="18" charset="0"/>
              </a:rPr>
              <a:t>measure. </a:t>
            </a:r>
          </a:p>
          <a:p>
            <a:endParaRPr lang="en-US" sz="1600" dirty="0">
              <a:latin typeface="Cambria" pitchFamily="18" charset="0"/>
            </a:endParaRPr>
          </a:p>
          <a:p>
            <a:r>
              <a:rPr lang="en-US" sz="1600" b="1" dirty="0" smtClean="0">
                <a:latin typeface="Cambria" pitchFamily="18" charset="0"/>
              </a:rPr>
              <a:t>Both </a:t>
            </a:r>
            <a:r>
              <a:rPr lang="en-US" sz="1600" b="1" dirty="0">
                <a:latin typeface="Cambria" pitchFamily="18" charset="0"/>
              </a:rPr>
              <a:t>sides will exchange, upon request, information on underlying assumptions, scientific </a:t>
            </a:r>
            <a:r>
              <a:rPr lang="en-US" sz="1600" b="1" dirty="0" smtClean="0">
                <a:latin typeface="Cambria" pitchFamily="18" charset="0"/>
              </a:rPr>
              <a:t>evidence and </a:t>
            </a:r>
            <a:r>
              <a:rPr lang="en-US" sz="1600" b="1" dirty="0">
                <a:latin typeface="Cambria" pitchFamily="18" charset="0"/>
              </a:rPr>
              <a:t>data as well as methodology </a:t>
            </a:r>
            <a:r>
              <a:rPr lang="en-US" sz="1600" b="1" dirty="0" smtClean="0">
                <a:latin typeface="Cambria" pitchFamily="18" charset="0"/>
              </a:rPr>
              <a:t>applied.</a:t>
            </a:r>
            <a:endParaRPr lang="en-US" sz="1600" b="1" dirty="0">
              <a:latin typeface="Cambria" pitchFamily="18" charset="0"/>
            </a:endParaRPr>
          </a:p>
          <a:p>
            <a:pPr algn="r"/>
            <a:endParaRPr lang="en-US" sz="1600" dirty="0" smtClean="0">
              <a:latin typeface="Cambria" pitchFamily="18" charset="0"/>
            </a:endParaRPr>
          </a:p>
          <a:p>
            <a:pPr algn="r"/>
            <a:r>
              <a:rPr lang="en-US" sz="1600" dirty="0">
                <a:latin typeface="Cambria" pitchFamily="18" charset="0"/>
              </a:rPr>
              <a:t>-- EU Position Paper on Regulatory Coherence</a:t>
            </a:r>
          </a:p>
          <a:p>
            <a:endParaRPr lang="en-US" sz="1600" dirty="0">
              <a:latin typeface="Cambria" pitchFamily="18" charset="0"/>
            </a:endParaRP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278055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1">
                    <a:lumMod val="75000"/>
                  </a:schemeClr>
                </a:solidFill>
                <a:latin typeface="Cambria" pitchFamily="18" charset="0"/>
              </a:rPr>
              <a:t>Cost-Benefit Analysis: Junk Science</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p:txBody>
          <a:bodyPr>
            <a:normAutofit/>
          </a:bodyPr>
          <a:lstStyle/>
          <a:p>
            <a:r>
              <a:rPr lang="en-US" sz="2400" dirty="0" smtClean="0">
                <a:latin typeface="Cambria" pitchFamily="18" charset="0"/>
              </a:rPr>
              <a:t>Industry routinely overstates costs</a:t>
            </a:r>
          </a:p>
          <a:p>
            <a:r>
              <a:rPr lang="en-US" sz="2400" dirty="0" smtClean="0">
                <a:latin typeface="Cambria" pitchFamily="18" charset="0"/>
              </a:rPr>
              <a:t>CBA regularly ignores dynamic reductions in cost through innovation and economies of scale</a:t>
            </a:r>
          </a:p>
          <a:p>
            <a:r>
              <a:rPr lang="en-US" sz="2400" dirty="0" smtClean="0">
                <a:latin typeface="Cambria" pitchFamily="18" charset="0"/>
              </a:rPr>
              <a:t>Noneconomic benefits (e.g., saved lives, privacy) routinely and unavoidably understated or ignored because of monetization challenges</a:t>
            </a:r>
          </a:p>
          <a:p>
            <a:r>
              <a:rPr lang="en-US" sz="2400" dirty="0" smtClean="0">
                <a:latin typeface="Cambria" pitchFamily="18" charset="0"/>
              </a:rPr>
              <a:t>Inability to deal with enormous risk (financial collapse, climate change)</a:t>
            </a:r>
            <a:endParaRPr lang="en-US" sz="2400" dirty="0">
              <a:latin typeface="Cambria" pitchFamily="18" charset="0"/>
            </a:endParaRP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2593751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chemeClr val="accent1">
                    <a:lumMod val="75000"/>
                  </a:schemeClr>
                </a:solidFill>
                <a:latin typeface="Cambria" pitchFamily="18" charset="0"/>
              </a:rPr>
              <a:t>2. Trade Impact Assessment</a:t>
            </a:r>
            <a:endParaRPr lang="en-US" sz="3600" dirty="0">
              <a:solidFill>
                <a:schemeClr val="accent1">
                  <a:lumMod val="75000"/>
                </a:schemeClr>
              </a:solidFill>
              <a:latin typeface="Cambria" pitchFamily="18" charset="0"/>
            </a:endParaRPr>
          </a:p>
        </p:txBody>
      </p:sp>
      <p:sp>
        <p:nvSpPr>
          <p:cNvPr id="3" name="Content Placeholder 2"/>
          <p:cNvSpPr>
            <a:spLocks noGrp="1"/>
          </p:cNvSpPr>
          <p:nvPr>
            <p:ph idx="1"/>
          </p:nvPr>
        </p:nvSpPr>
        <p:spPr>
          <a:xfrm>
            <a:off x="457200" y="1600201"/>
            <a:ext cx="8229600" cy="3886200"/>
          </a:xfrm>
        </p:spPr>
        <p:txBody>
          <a:bodyPr/>
          <a:lstStyle/>
          <a:p>
            <a:pPr marL="0" indent="0">
              <a:buNone/>
            </a:pPr>
            <a:r>
              <a:rPr lang="en-US" sz="2800" dirty="0" smtClean="0">
                <a:latin typeface="Cambria" pitchFamily="18" charset="0"/>
              </a:rPr>
              <a:t>US </a:t>
            </a:r>
            <a:r>
              <a:rPr lang="en-US" sz="2800" dirty="0">
                <a:latin typeface="Cambria" pitchFamily="18" charset="0"/>
              </a:rPr>
              <a:t>regulators (executive and independent federal agencies) and competent authorities in the EU (Commission services) … should assess impacts on international and in particular transatlantic trade. </a:t>
            </a:r>
          </a:p>
          <a:p>
            <a:pPr marL="0" indent="0">
              <a:buNone/>
            </a:pPr>
            <a:endParaRPr lang="en-US" sz="2800" dirty="0">
              <a:latin typeface="Cambria" pitchFamily="18" charset="0"/>
            </a:endParaRPr>
          </a:p>
          <a:p>
            <a:pPr marL="0" indent="0" algn="r">
              <a:buNone/>
            </a:pPr>
            <a:r>
              <a:rPr lang="en-US" sz="2800" dirty="0">
                <a:latin typeface="Cambria" pitchFamily="18" charset="0"/>
              </a:rPr>
              <a:t>-- EU Position Paper on Regulatory Coherence</a:t>
            </a:r>
          </a:p>
          <a:p>
            <a:pPr marL="0" indent="0">
              <a:buNone/>
            </a:pPr>
            <a:endParaRPr lang="en-US" dirty="0"/>
          </a:p>
          <a:p>
            <a:endParaRPr lang="en-US" dirty="0"/>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749925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accent1">
                    <a:lumMod val="75000"/>
                  </a:schemeClr>
                </a:solidFill>
                <a:latin typeface="Cambria" pitchFamily="18" charset="0"/>
              </a:rPr>
              <a:t>Trade Impact Assessment Concerns</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a:xfrm>
            <a:off x="457200" y="1600201"/>
            <a:ext cx="8458200" cy="3657600"/>
          </a:xfrm>
        </p:spPr>
        <p:txBody>
          <a:bodyPr>
            <a:normAutofit/>
          </a:bodyPr>
          <a:lstStyle/>
          <a:p>
            <a:endParaRPr lang="en-US" sz="2800" dirty="0" smtClean="0">
              <a:latin typeface="Cambria" pitchFamily="18" charset="0"/>
            </a:endParaRPr>
          </a:p>
          <a:p>
            <a:r>
              <a:rPr lang="en-US" sz="2400" dirty="0" smtClean="0">
                <a:latin typeface="Cambria" pitchFamily="18" charset="0"/>
              </a:rPr>
              <a:t>This is inherently a commercial measurement, unconcerned with other values (even cost-benefit).</a:t>
            </a:r>
            <a:br>
              <a:rPr lang="en-US" sz="2400" dirty="0" smtClean="0">
                <a:latin typeface="Cambria" pitchFamily="18" charset="0"/>
              </a:rPr>
            </a:br>
            <a:endParaRPr lang="en-US" sz="2400" dirty="0" smtClean="0">
              <a:latin typeface="Cambria" pitchFamily="18" charset="0"/>
            </a:endParaRPr>
          </a:p>
          <a:p>
            <a:r>
              <a:rPr lang="en-US" sz="2400" dirty="0" smtClean="0">
                <a:latin typeface="Cambria" pitchFamily="18" charset="0"/>
              </a:rPr>
              <a:t>Oblivious to Precautionary Principle</a:t>
            </a:r>
            <a:br>
              <a:rPr lang="en-US" sz="2400" dirty="0" smtClean="0">
                <a:latin typeface="Cambria" pitchFamily="18" charset="0"/>
              </a:rPr>
            </a:br>
            <a:endParaRPr lang="en-US" sz="2400" dirty="0" smtClean="0">
              <a:latin typeface="Cambria" pitchFamily="18" charset="0"/>
            </a:endParaRPr>
          </a:p>
          <a:p>
            <a:r>
              <a:rPr lang="en-US" sz="2400" dirty="0" smtClean="0">
                <a:latin typeface="Cambria" pitchFamily="18" charset="0"/>
              </a:rPr>
              <a:t>In best case scenario, involves delay.</a:t>
            </a: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3872732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pPr algn="l"/>
            <a:r>
              <a:rPr lang="en-US" sz="3200" b="1" dirty="0" smtClean="0">
                <a:solidFill>
                  <a:schemeClr val="accent1">
                    <a:lumMod val="75000"/>
                  </a:schemeClr>
                </a:solidFill>
                <a:latin typeface="Cambria" pitchFamily="18" charset="0"/>
              </a:rPr>
              <a:t>Displaced Alternative Decision Frameworks</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a:xfrm>
            <a:off x="457200" y="1752600"/>
            <a:ext cx="8229600" cy="4525963"/>
          </a:xfrm>
        </p:spPr>
        <p:txBody>
          <a:bodyPr>
            <a:normAutofit/>
          </a:bodyPr>
          <a:lstStyle/>
          <a:p>
            <a:r>
              <a:rPr lang="en-US" sz="2400" dirty="0" smtClean="0">
                <a:latin typeface="Cambria" pitchFamily="18" charset="0"/>
              </a:rPr>
              <a:t>Precautionary Principle</a:t>
            </a:r>
          </a:p>
          <a:p>
            <a:pPr lvl="1"/>
            <a:r>
              <a:rPr lang="en-US" sz="2400" dirty="0" smtClean="0">
                <a:latin typeface="Cambria" pitchFamily="18" charset="0"/>
              </a:rPr>
              <a:t>Burden on industry rather than government</a:t>
            </a:r>
          </a:p>
          <a:p>
            <a:r>
              <a:rPr lang="en-US" sz="2400" dirty="0" smtClean="0">
                <a:latin typeface="Cambria" pitchFamily="18" charset="0"/>
              </a:rPr>
              <a:t>Best Available Technology</a:t>
            </a:r>
          </a:p>
          <a:p>
            <a:r>
              <a:rPr lang="en-US" sz="2400" dirty="0" smtClean="0">
                <a:latin typeface="Cambria" pitchFamily="18" charset="0"/>
              </a:rPr>
              <a:t>Mission Driven: Clean water, safe workplaces</a:t>
            </a:r>
          </a:p>
          <a:p>
            <a:r>
              <a:rPr lang="en-US" sz="2400" dirty="0" smtClean="0">
                <a:latin typeface="Cambria" pitchFamily="18" charset="0"/>
              </a:rPr>
              <a:t>Holistic and systemic analysis: synergies, interactions, system stability/fragility</a:t>
            </a:r>
          </a:p>
          <a:p>
            <a:r>
              <a:rPr lang="en-US" sz="2400" dirty="0" smtClean="0">
                <a:latin typeface="Cambria" pitchFamily="18" charset="0"/>
              </a:rPr>
              <a:t>Notably absent from EU paper: working together to achieve the protective purpose of regulation</a:t>
            </a:r>
          </a:p>
          <a:p>
            <a:pPr algn="ctr">
              <a:buNone/>
            </a:pPr>
            <a:r>
              <a:rPr lang="en-US" sz="2400" dirty="0" smtClean="0">
                <a:latin typeface="Cambria" pitchFamily="18" charset="0"/>
              </a:rPr>
              <a:t>	</a:t>
            </a: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788520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28600"/>
            <a:ext cx="8229600" cy="1143000"/>
          </a:xfrm>
        </p:spPr>
        <p:txBody>
          <a:bodyPr>
            <a:normAutofit/>
          </a:bodyPr>
          <a:lstStyle/>
          <a:p>
            <a:pPr algn="l"/>
            <a:r>
              <a:rPr lang="en-US" sz="3600" b="1" dirty="0" smtClean="0">
                <a:solidFill>
                  <a:schemeClr val="accent1">
                    <a:lumMod val="75000"/>
                  </a:schemeClr>
                </a:solidFill>
                <a:latin typeface="Cambria" pitchFamily="18" charset="0"/>
              </a:rPr>
              <a:t>3. Overbroad Application</a:t>
            </a:r>
            <a:endParaRPr lang="en-US" sz="3600" b="1" dirty="0">
              <a:solidFill>
                <a:schemeClr val="accent1">
                  <a:lumMod val="75000"/>
                </a:schemeClr>
              </a:solidFill>
              <a:latin typeface="Cambria" pitchFamily="18" charset="0"/>
            </a:endParaRPr>
          </a:p>
        </p:txBody>
      </p:sp>
      <p:sp>
        <p:nvSpPr>
          <p:cNvPr id="4" name="TextBox 3"/>
          <p:cNvSpPr txBox="1"/>
          <p:nvPr/>
        </p:nvSpPr>
        <p:spPr>
          <a:xfrm>
            <a:off x="990600" y="1524000"/>
            <a:ext cx="7239000" cy="3477875"/>
          </a:xfrm>
          <a:prstGeom prst="rect">
            <a:avLst/>
          </a:prstGeom>
          <a:noFill/>
        </p:spPr>
        <p:txBody>
          <a:bodyPr wrap="square" rtlCol="0">
            <a:spAutoFit/>
          </a:bodyPr>
          <a:lstStyle/>
          <a:p>
            <a:r>
              <a:rPr lang="en-US" dirty="0">
                <a:latin typeface="Cambria" pitchFamily="18" charset="0"/>
              </a:rPr>
              <a:t>The Horizontal Chapter on Regulatory Coherence should cover, in principle, any planned </a:t>
            </a:r>
            <a:r>
              <a:rPr lang="en-US" dirty="0" smtClean="0">
                <a:latin typeface="Cambria" pitchFamily="18" charset="0"/>
              </a:rPr>
              <a:t>and existing </a:t>
            </a:r>
            <a:r>
              <a:rPr lang="en-US" dirty="0">
                <a:latin typeface="Cambria" pitchFamily="18" charset="0"/>
              </a:rPr>
              <a:t>regulatory measures of general application with significant (potential or actual) impact </a:t>
            </a:r>
            <a:r>
              <a:rPr lang="en-US" dirty="0" smtClean="0">
                <a:latin typeface="Cambria" pitchFamily="18" charset="0"/>
              </a:rPr>
              <a:t>on international </a:t>
            </a:r>
            <a:r>
              <a:rPr lang="en-US" dirty="0">
                <a:latin typeface="Cambria" pitchFamily="18" charset="0"/>
              </a:rPr>
              <a:t>(and in particular transatlantic) trade. For the EU side, this would include EU </a:t>
            </a:r>
            <a:r>
              <a:rPr lang="en-US" dirty="0" smtClean="0">
                <a:latin typeface="Cambria" pitchFamily="18" charset="0"/>
              </a:rPr>
              <a:t>primary legislation </a:t>
            </a:r>
            <a:r>
              <a:rPr lang="en-US" dirty="0">
                <a:latin typeface="Cambria" pitchFamily="18" charset="0"/>
              </a:rPr>
              <a:t>(regulations and directives), as well </a:t>
            </a:r>
            <a:r>
              <a:rPr lang="en-US" dirty="0" smtClean="0">
                <a:latin typeface="Cambria" pitchFamily="18" charset="0"/>
              </a:rPr>
              <a:t>as </a:t>
            </a:r>
            <a:r>
              <a:rPr lang="en-US" dirty="0">
                <a:latin typeface="Cambria" pitchFamily="18" charset="0"/>
              </a:rPr>
              <a:t>implementing measures adopted at EU level </a:t>
            </a:r>
            <a:r>
              <a:rPr lang="en-US" dirty="0" smtClean="0">
                <a:latin typeface="Cambria" pitchFamily="18" charset="0"/>
              </a:rPr>
              <a:t>and delegated </a:t>
            </a:r>
            <a:r>
              <a:rPr lang="en-US" dirty="0">
                <a:latin typeface="Cambria" pitchFamily="18" charset="0"/>
              </a:rPr>
              <a:t>acts (“non-legislative acts”). On the US side, this would include Congress Bills as well </a:t>
            </a:r>
            <a:r>
              <a:rPr lang="en-US" dirty="0" smtClean="0">
                <a:latin typeface="Cambria" pitchFamily="18" charset="0"/>
              </a:rPr>
              <a:t>as rules </a:t>
            </a:r>
            <a:r>
              <a:rPr lang="en-US" dirty="0">
                <a:latin typeface="Cambria" pitchFamily="18" charset="0"/>
              </a:rPr>
              <a:t>by US federal executive and </a:t>
            </a:r>
            <a:r>
              <a:rPr lang="en-US" b="1" dirty="0">
                <a:latin typeface="Cambria" pitchFamily="18" charset="0"/>
              </a:rPr>
              <a:t>independent agencies</a:t>
            </a:r>
            <a:r>
              <a:rPr lang="en-US" dirty="0">
                <a:latin typeface="Cambria" pitchFamily="18" charset="0"/>
              </a:rPr>
              <a:t>. The rules of this Chapter should </a:t>
            </a:r>
            <a:r>
              <a:rPr lang="en-US" dirty="0" smtClean="0">
                <a:latin typeface="Cambria" pitchFamily="18" charset="0"/>
              </a:rPr>
              <a:t>also extend </a:t>
            </a:r>
            <a:r>
              <a:rPr lang="en-US" dirty="0">
                <a:latin typeface="Cambria" pitchFamily="18" charset="0"/>
              </a:rPr>
              <a:t>to regulations by </a:t>
            </a:r>
            <a:r>
              <a:rPr lang="en-US" b="1" dirty="0">
                <a:latin typeface="Cambria" pitchFamily="18" charset="0"/>
              </a:rPr>
              <a:t>US </a:t>
            </a:r>
            <a:r>
              <a:rPr lang="en-US" b="1" dirty="0" smtClean="0">
                <a:latin typeface="Cambria" pitchFamily="18" charset="0"/>
              </a:rPr>
              <a:t>States </a:t>
            </a:r>
            <a:r>
              <a:rPr lang="en-US" dirty="0">
                <a:latin typeface="Cambria" pitchFamily="18" charset="0"/>
              </a:rPr>
              <a:t>and </a:t>
            </a:r>
            <a:r>
              <a:rPr lang="en-US" b="1" dirty="0">
                <a:latin typeface="Cambria" pitchFamily="18" charset="0"/>
              </a:rPr>
              <a:t>EU Member States</a:t>
            </a:r>
            <a:r>
              <a:rPr lang="en-US" dirty="0">
                <a:latin typeface="Cambria" pitchFamily="18" charset="0"/>
              </a:rPr>
              <a:t>, subject to possible adaptations.</a:t>
            </a:r>
          </a:p>
          <a:p>
            <a:endParaRPr lang="en-US" dirty="0" smtClean="0">
              <a:latin typeface="Cambria" pitchFamily="18" charset="0"/>
            </a:endParaRPr>
          </a:p>
          <a:p>
            <a:pPr algn="r"/>
            <a:r>
              <a:rPr lang="en-US" dirty="0" smtClean="0">
                <a:latin typeface="Cambria" pitchFamily="18" charset="0"/>
              </a:rPr>
              <a:t>-- EU Position Paper on Regulatory Coherence</a:t>
            </a:r>
            <a:endParaRPr lang="en-US" dirty="0">
              <a:latin typeface="Cambria" pitchFamily="18" charset="0"/>
            </a:endParaRPr>
          </a:p>
        </p:txBody>
      </p:sp>
      <p:pic>
        <p:nvPicPr>
          <p:cNvPr id="5" name="Picture 4"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155237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chemeClr val="accent1">
                    <a:lumMod val="75000"/>
                  </a:schemeClr>
                </a:solidFill>
                <a:latin typeface="Cambria" pitchFamily="18" charset="0"/>
              </a:rPr>
              <a:t>Impact of Broad Application</a:t>
            </a:r>
            <a:endParaRPr lang="en-US" sz="3200" b="1" dirty="0">
              <a:solidFill>
                <a:schemeClr val="accent1">
                  <a:lumMod val="75000"/>
                </a:schemeClr>
              </a:solidFill>
              <a:latin typeface="Cambria" pitchFamily="18" charset="0"/>
            </a:endParaRPr>
          </a:p>
        </p:txBody>
      </p:sp>
      <p:sp>
        <p:nvSpPr>
          <p:cNvPr id="3" name="Content Placeholder 2"/>
          <p:cNvSpPr>
            <a:spLocks noGrp="1"/>
          </p:cNvSpPr>
          <p:nvPr>
            <p:ph idx="1"/>
          </p:nvPr>
        </p:nvSpPr>
        <p:spPr>
          <a:xfrm>
            <a:off x="457200" y="1905000"/>
            <a:ext cx="8229600" cy="4525963"/>
          </a:xfrm>
        </p:spPr>
        <p:txBody>
          <a:bodyPr>
            <a:normAutofit/>
          </a:bodyPr>
          <a:lstStyle/>
          <a:p>
            <a:r>
              <a:rPr lang="en-US" sz="2400" dirty="0" smtClean="0">
                <a:latin typeface="Cambria" pitchFamily="18" charset="0"/>
              </a:rPr>
              <a:t>Looking just from the U.S. side, it is important to note that:</a:t>
            </a:r>
            <a:br>
              <a:rPr lang="en-US" sz="2400" dirty="0" smtClean="0">
                <a:latin typeface="Cambria" pitchFamily="18" charset="0"/>
              </a:rPr>
            </a:br>
            <a:endParaRPr lang="en-US" sz="2400" dirty="0" smtClean="0">
              <a:latin typeface="Cambria" pitchFamily="18" charset="0"/>
            </a:endParaRPr>
          </a:p>
          <a:p>
            <a:pPr lvl="2"/>
            <a:r>
              <a:rPr lang="en-US" dirty="0" smtClean="0">
                <a:latin typeface="Cambria" pitchFamily="18" charset="0"/>
              </a:rPr>
              <a:t>Independent agencies are not subject to the cost-benefit requirements of executive agencies, or to OIRA review</a:t>
            </a:r>
            <a:br>
              <a:rPr lang="en-US" dirty="0" smtClean="0">
                <a:latin typeface="Cambria" pitchFamily="18" charset="0"/>
              </a:rPr>
            </a:br>
            <a:endParaRPr lang="en-US" dirty="0" smtClean="0">
              <a:latin typeface="Cambria" pitchFamily="18" charset="0"/>
            </a:endParaRPr>
          </a:p>
          <a:p>
            <a:pPr lvl="2"/>
            <a:r>
              <a:rPr lang="en-US" dirty="0" smtClean="0">
                <a:latin typeface="Cambria" pitchFamily="18" charset="0"/>
              </a:rPr>
              <a:t>U.S. states are not subject to federal standards relating to the rulemaking process</a:t>
            </a:r>
            <a:endParaRPr lang="en-US" dirty="0">
              <a:latin typeface="Cambria" pitchFamily="18" charset="0"/>
            </a:endParaRPr>
          </a:p>
        </p:txBody>
      </p:sp>
      <p:pic>
        <p:nvPicPr>
          <p:cNvPr id="4" name="Picture 3" descr="TACD-logo-RGB.jpg"/>
          <p:cNvPicPr>
            <a:picLocks noChangeAspect="1"/>
          </p:cNvPicPr>
          <p:nvPr/>
        </p:nvPicPr>
        <p:blipFill>
          <a:blip r:embed="rId2" cstate="print"/>
          <a:stretch>
            <a:fillRect/>
          </a:stretch>
        </p:blipFill>
        <p:spPr>
          <a:xfrm>
            <a:off x="3995936" y="5733256"/>
            <a:ext cx="4896544" cy="603720"/>
          </a:xfrm>
          <a:prstGeom prst="rect">
            <a:avLst/>
          </a:prstGeom>
        </p:spPr>
      </p:pic>
    </p:spTree>
    <p:extLst>
      <p:ext uri="{BB962C8B-B14F-4D97-AF65-F5344CB8AC3E}">
        <p14:creationId xmlns:p14="http://schemas.microsoft.com/office/powerpoint/2010/main" xmlns="" val="3378539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2065</TotalTime>
  <Words>1083</Words>
  <Application>Microsoft Office PowerPoint</Application>
  <PresentationFormat>On-screen Show (4:3)</PresentationFormat>
  <Paragraphs>104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Regulatory Convergence:  Seven Consumer Concerns</vt:lpstr>
      <vt:lpstr>The Public Locked Out</vt:lpstr>
      <vt:lpstr>1. Cost Benefit Analysis</vt:lpstr>
      <vt:lpstr>Cost-Benefit Analysis: Junk Science</vt:lpstr>
      <vt:lpstr>2. Trade Impact Assessment</vt:lpstr>
      <vt:lpstr>Trade Impact Assessment Concerns</vt:lpstr>
      <vt:lpstr>Displaced Alternative Decision Frameworks</vt:lpstr>
      <vt:lpstr>3. Overbroad Application</vt:lpstr>
      <vt:lpstr>Impact of Broad Application</vt:lpstr>
      <vt:lpstr>4. Regulatory Cooperation Council?</vt:lpstr>
      <vt:lpstr>OIRA: One-Way Ratchet</vt:lpstr>
      <vt:lpstr>5. Notice and Comment</vt:lpstr>
      <vt:lpstr>The Ugly Reality of U.S. Rulemaking</vt:lpstr>
      <vt:lpstr>Judicial Review Overwhelmingly Favors Industry</vt:lpstr>
      <vt:lpstr>Tyranny of Soft Norms</vt:lpstr>
      <vt:lpstr>6. Intersection with Investor-State Dispute Resolution</vt:lpstr>
      <vt:lpstr>7. Secrecy Texts and Regulatory Convergence</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TransAtlantic Trade and Investment Partnership  MASTERCLASS</dc:title>
  <dc:creator>rw</dc:creator>
  <cp:lastModifiedBy>Tom McGrath</cp:lastModifiedBy>
  <cp:revision>50</cp:revision>
  <cp:lastPrinted>2014-04-23T14:08:42Z</cp:lastPrinted>
  <dcterms:created xsi:type="dcterms:W3CDTF">2014-05-21T11:04:07Z</dcterms:created>
  <dcterms:modified xsi:type="dcterms:W3CDTF">2014-05-29T09:43:27Z</dcterms:modified>
</cp:coreProperties>
</file>